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sldIdLst>
    <p:sldId id="256" r:id="rId5"/>
    <p:sldId id="257" r:id="rId6"/>
    <p:sldId id="275" r:id="rId7"/>
    <p:sldId id="276" r:id="rId8"/>
    <p:sldId id="278" r:id="rId9"/>
    <p:sldId id="277" r:id="rId10"/>
    <p:sldId id="280" r:id="rId11"/>
    <p:sldId id="279" r:id="rId12"/>
    <p:sldId id="281" r:id="rId13"/>
    <p:sldId id="285" r:id="rId14"/>
    <p:sldId id="287" r:id="rId15"/>
    <p:sldId id="290" r:id="rId16"/>
    <p:sldId id="286" r:id="rId17"/>
    <p:sldId id="288" r:id="rId18"/>
    <p:sldId id="284" r:id="rId19"/>
    <p:sldId id="291" r:id="rId20"/>
    <p:sldId id="293" r:id="rId21"/>
    <p:sldId id="292" r:id="rId22"/>
    <p:sldId id="294" r:id="rId23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470232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3657960" y="6374520"/>
            <a:ext cx="470232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6067800" y="34963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3657960" y="63745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44" name="PlaceHolder 5"/>
          <p:cNvSpPr>
            <a:spLocks noGrp="1"/>
          </p:cNvSpPr>
          <p:nvPr>
            <p:ph type="body"/>
          </p:nvPr>
        </p:nvSpPr>
        <p:spPr>
          <a:xfrm>
            <a:off x="6067800" y="63745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1513800" cy="2628000"/>
          </a:xfrm>
          <a:prstGeom prst="rect">
            <a:avLst/>
          </a:prstGeom>
        </p:spPr>
        <p:txBody>
          <a:bodyPr lIns="0" tIns="0" rIns="0" bIns="0">
            <a:normAutofit fontScale="57000"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5247720" y="3496320"/>
            <a:ext cx="1513800" cy="2628000"/>
          </a:xfrm>
          <a:prstGeom prst="rect">
            <a:avLst/>
          </a:prstGeom>
        </p:spPr>
        <p:txBody>
          <a:bodyPr lIns="0" tIns="0" rIns="0" bIns="0">
            <a:normAutofit fontScale="57000"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body"/>
          </p:nvPr>
        </p:nvSpPr>
        <p:spPr>
          <a:xfrm>
            <a:off x="6837840" y="3496320"/>
            <a:ext cx="1513800" cy="2628000"/>
          </a:xfrm>
          <a:prstGeom prst="rect">
            <a:avLst/>
          </a:prstGeom>
        </p:spPr>
        <p:txBody>
          <a:bodyPr lIns="0" tIns="0" rIns="0" bIns="0">
            <a:normAutofit fontScale="57000"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body"/>
          </p:nvPr>
        </p:nvSpPr>
        <p:spPr>
          <a:xfrm>
            <a:off x="3657960" y="6374520"/>
            <a:ext cx="1513800" cy="2628000"/>
          </a:xfrm>
          <a:prstGeom prst="rect">
            <a:avLst/>
          </a:prstGeom>
        </p:spPr>
        <p:txBody>
          <a:bodyPr lIns="0" tIns="0" rIns="0" bIns="0">
            <a:normAutofit fontScale="57000"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50" name="PlaceHolder 6"/>
          <p:cNvSpPr>
            <a:spLocks noGrp="1"/>
          </p:cNvSpPr>
          <p:nvPr>
            <p:ph type="body"/>
          </p:nvPr>
        </p:nvSpPr>
        <p:spPr>
          <a:xfrm>
            <a:off x="5247720" y="6374520"/>
            <a:ext cx="1513800" cy="2628000"/>
          </a:xfrm>
          <a:prstGeom prst="rect">
            <a:avLst/>
          </a:prstGeom>
        </p:spPr>
        <p:txBody>
          <a:bodyPr lIns="0" tIns="0" rIns="0" bIns="0">
            <a:normAutofit fontScale="57000"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51" name="PlaceHolder 7"/>
          <p:cNvSpPr>
            <a:spLocks noGrp="1"/>
          </p:cNvSpPr>
          <p:nvPr>
            <p:ph type="body"/>
          </p:nvPr>
        </p:nvSpPr>
        <p:spPr>
          <a:xfrm>
            <a:off x="6837840" y="6374520"/>
            <a:ext cx="1513800" cy="2628000"/>
          </a:xfrm>
          <a:prstGeom prst="rect">
            <a:avLst/>
          </a:prstGeom>
        </p:spPr>
        <p:txBody>
          <a:bodyPr lIns="0" tIns="0" rIns="0" bIns="0">
            <a:normAutofit fontScale="57000"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subTitle"/>
          </p:nvPr>
        </p:nvSpPr>
        <p:spPr>
          <a:xfrm>
            <a:off x="3657960" y="3496320"/>
            <a:ext cx="4702320" cy="5510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4702320" cy="5510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2294640" cy="5510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6067800" y="3496320"/>
            <a:ext cx="2294640" cy="5510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subTitle"/>
          </p:nvPr>
        </p:nvSpPr>
        <p:spPr>
          <a:xfrm>
            <a:off x="261000" y="1567440"/>
            <a:ext cx="8098560" cy="7513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6067800" y="3496320"/>
            <a:ext cx="2294640" cy="5510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3657960" y="63745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subTitle"/>
          </p:nvPr>
        </p:nvSpPr>
        <p:spPr>
          <a:xfrm>
            <a:off x="3657960" y="3496320"/>
            <a:ext cx="4702320" cy="5510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2294640" cy="5510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6067800" y="34963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body"/>
          </p:nvPr>
        </p:nvSpPr>
        <p:spPr>
          <a:xfrm>
            <a:off x="6067800" y="63745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6067800" y="34963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88" name="PlaceHolder 4"/>
          <p:cNvSpPr>
            <a:spLocks noGrp="1"/>
          </p:cNvSpPr>
          <p:nvPr>
            <p:ph type="body"/>
          </p:nvPr>
        </p:nvSpPr>
        <p:spPr>
          <a:xfrm>
            <a:off x="3657960" y="6374520"/>
            <a:ext cx="470232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470232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 type="body"/>
          </p:nvPr>
        </p:nvSpPr>
        <p:spPr>
          <a:xfrm>
            <a:off x="3657960" y="6374520"/>
            <a:ext cx="470232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6067800" y="34963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3657960" y="63745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body"/>
          </p:nvPr>
        </p:nvSpPr>
        <p:spPr>
          <a:xfrm>
            <a:off x="6067800" y="63745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1513800" cy="2628000"/>
          </a:xfrm>
          <a:prstGeom prst="rect">
            <a:avLst/>
          </a:prstGeom>
        </p:spPr>
        <p:txBody>
          <a:bodyPr lIns="0" tIns="0" rIns="0" bIns="0">
            <a:normAutofit fontScale="57000"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5247720" y="3496320"/>
            <a:ext cx="1513800" cy="2628000"/>
          </a:xfrm>
          <a:prstGeom prst="rect">
            <a:avLst/>
          </a:prstGeom>
        </p:spPr>
        <p:txBody>
          <a:bodyPr lIns="0" tIns="0" rIns="0" bIns="0">
            <a:normAutofit fontScale="57000"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6837840" y="3496320"/>
            <a:ext cx="1513800" cy="2628000"/>
          </a:xfrm>
          <a:prstGeom prst="rect">
            <a:avLst/>
          </a:prstGeom>
        </p:spPr>
        <p:txBody>
          <a:bodyPr lIns="0" tIns="0" rIns="0" bIns="0">
            <a:normAutofit fontScale="57000"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01" name="PlaceHolder 5"/>
          <p:cNvSpPr>
            <a:spLocks noGrp="1"/>
          </p:cNvSpPr>
          <p:nvPr>
            <p:ph type="body"/>
          </p:nvPr>
        </p:nvSpPr>
        <p:spPr>
          <a:xfrm>
            <a:off x="3657960" y="6374520"/>
            <a:ext cx="1513800" cy="2628000"/>
          </a:xfrm>
          <a:prstGeom prst="rect">
            <a:avLst/>
          </a:prstGeom>
        </p:spPr>
        <p:txBody>
          <a:bodyPr lIns="0" tIns="0" rIns="0" bIns="0">
            <a:normAutofit fontScale="57000"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02" name="PlaceHolder 6"/>
          <p:cNvSpPr>
            <a:spLocks noGrp="1"/>
          </p:cNvSpPr>
          <p:nvPr>
            <p:ph type="body"/>
          </p:nvPr>
        </p:nvSpPr>
        <p:spPr>
          <a:xfrm>
            <a:off x="5247720" y="6374520"/>
            <a:ext cx="1513800" cy="2628000"/>
          </a:xfrm>
          <a:prstGeom prst="rect">
            <a:avLst/>
          </a:prstGeom>
        </p:spPr>
        <p:txBody>
          <a:bodyPr lIns="0" tIns="0" rIns="0" bIns="0">
            <a:normAutofit fontScale="57000"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03" name="PlaceHolder 7"/>
          <p:cNvSpPr>
            <a:spLocks noGrp="1"/>
          </p:cNvSpPr>
          <p:nvPr>
            <p:ph type="body"/>
          </p:nvPr>
        </p:nvSpPr>
        <p:spPr>
          <a:xfrm>
            <a:off x="6837840" y="6374520"/>
            <a:ext cx="1513800" cy="2628000"/>
          </a:xfrm>
          <a:prstGeom prst="rect">
            <a:avLst/>
          </a:prstGeom>
        </p:spPr>
        <p:txBody>
          <a:bodyPr lIns="0" tIns="0" rIns="0" bIns="0">
            <a:normAutofit fontScale="57000"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subTitle"/>
          </p:nvPr>
        </p:nvSpPr>
        <p:spPr>
          <a:xfrm>
            <a:off x="3657960" y="3496320"/>
            <a:ext cx="4702320" cy="5510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4702320" cy="5510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2294640" cy="5510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6067800" y="3496320"/>
            <a:ext cx="2294640" cy="5510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4702320" cy="5510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subTitle"/>
          </p:nvPr>
        </p:nvSpPr>
        <p:spPr>
          <a:xfrm>
            <a:off x="261000" y="1567440"/>
            <a:ext cx="8098560" cy="7513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 type="body"/>
          </p:nvPr>
        </p:nvSpPr>
        <p:spPr>
          <a:xfrm>
            <a:off x="6067800" y="3496320"/>
            <a:ext cx="2294640" cy="5510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 type="body"/>
          </p:nvPr>
        </p:nvSpPr>
        <p:spPr>
          <a:xfrm>
            <a:off x="3657960" y="63745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2294640" cy="5510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 type="body"/>
          </p:nvPr>
        </p:nvSpPr>
        <p:spPr>
          <a:xfrm>
            <a:off x="6067800" y="34963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 type="body"/>
          </p:nvPr>
        </p:nvSpPr>
        <p:spPr>
          <a:xfrm>
            <a:off x="6067800" y="63745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6067800" y="34963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body"/>
          </p:nvPr>
        </p:nvSpPr>
        <p:spPr>
          <a:xfrm>
            <a:off x="3657960" y="6374520"/>
            <a:ext cx="470232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470232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3657960" y="6374520"/>
            <a:ext cx="470232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6067800" y="34963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 type="body"/>
          </p:nvPr>
        </p:nvSpPr>
        <p:spPr>
          <a:xfrm>
            <a:off x="3657960" y="63745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37" name="PlaceHolder 5"/>
          <p:cNvSpPr>
            <a:spLocks noGrp="1"/>
          </p:cNvSpPr>
          <p:nvPr>
            <p:ph type="body"/>
          </p:nvPr>
        </p:nvSpPr>
        <p:spPr>
          <a:xfrm>
            <a:off x="6067800" y="63745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1513800" cy="2628000"/>
          </a:xfrm>
          <a:prstGeom prst="rect">
            <a:avLst/>
          </a:prstGeom>
        </p:spPr>
        <p:txBody>
          <a:bodyPr lIns="0" tIns="0" rIns="0" bIns="0">
            <a:normAutofit fontScale="57000"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5247720" y="3496320"/>
            <a:ext cx="1513800" cy="2628000"/>
          </a:xfrm>
          <a:prstGeom prst="rect">
            <a:avLst/>
          </a:prstGeom>
        </p:spPr>
        <p:txBody>
          <a:bodyPr lIns="0" tIns="0" rIns="0" bIns="0">
            <a:normAutofit fontScale="57000"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41" name="PlaceHolder 4"/>
          <p:cNvSpPr>
            <a:spLocks noGrp="1"/>
          </p:cNvSpPr>
          <p:nvPr>
            <p:ph type="body"/>
          </p:nvPr>
        </p:nvSpPr>
        <p:spPr>
          <a:xfrm>
            <a:off x="6837840" y="3496320"/>
            <a:ext cx="1513800" cy="2628000"/>
          </a:xfrm>
          <a:prstGeom prst="rect">
            <a:avLst/>
          </a:prstGeom>
        </p:spPr>
        <p:txBody>
          <a:bodyPr lIns="0" tIns="0" rIns="0" bIns="0">
            <a:normAutofit fontScale="57000"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42" name="PlaceHolder 5"/>
          <p:cNvSpPr>
            <a:spLocks noGrp="1"/>
          </p:cNvSpPr>
          <p:nvPr>
            <p:ph type="body"/>
          </p:nvPr>
        </p:nvSpPr>
        <p:spPr>
          <a:xfrm>
            <a:off x="3657960" y="6374520"/>
            <a:ext cx="1513800" cy="2628000"/>
          </a:xfrm>
          <a:prstGeom prst="rect">
            <a:avLst/>
          </a:prstGeom>
        </p:spPr>
        <p:txBody>
          <a:bodyPr lIns="0" tIns="0" rIns="0" bIns="0">
            <a:normAutofit fontScale="57000"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43" name="PlaceHolder 6"/>
          <p:cNvSpPr>
            <a:spLocks noGrp="1"/>
          </p:cNvSpPr>
          <p:nvPr>
            <p:ph type="body"/>
          </p:nvPr>
        </p:nvSpPr>
        <p:spPr>
          <a:xfrm>
            <a:off x="5247720" y="6374520"/>
            <a:ext cx="1513800" cy="2628000"/>
          </a:xfrm>
          <a:prstGeom prst="rect">
            <a:avLst/>
          </a:prstGeom>
        </p:spPr>
        <p:txBody>
          <a:bodyPr lIns="0" tIns="0" rIns="0" bIns="0">
            <a:normAutofit fontScale="57000"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44" name="PlaceHolder 7"/>
          <p:cNvSpPr>
            <a:spLocks noGrp="1"/>
          </p:cNvSpPr>
          <p:nvPr>
            <p:ph type="body"/>
          </p:nvPr>
        </p:nvSpPr>
        <p:spPr>
          <a:xfrm>
            <a:off x="6837840" y="6374520"/>
            <a:ext cx="1513800" cy="2628000"/>
          </a:xfrm>
          <a:prstGeom prst="rect">
            <a:avLst/>
          </a:prstGeom>
        </p:spPr>
        <p:txBody>
          <a:bodyPr lIns="0" tIns="0" rIns="0" bIns="0">
            <a:normAutofit fontScale="57000"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 type="subTitle"/>
          </p:nvPr>
        </p:nvSpPr>
        <p:spPr>
          <a:xfrm>
            <a:off x="3657960" y="3496320"/>
            <a:ext cx="4702320" cy="5510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4702320" cy="5510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2294640" cy="5510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6067800" y="3496320"/>
            <a:ext cx="2294640" cy="5510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2294640" cy="5510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 type="body"/>
          </p:nvPr>
        </p:nvSpPr>
        <p:spPr>
          <a:xfrm>
            <a:off x="6067800" y="3496320"/>
            <a:ext cx="2294640" cy="5510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subTitle"/>
          </p:nvPr>
        </p:nvSpPr>
        <p:spPr>
          <a:xfrm>
            <a:off x="261000" y="1567440"/>
            <a:ext cx="8098560" cy="7513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6067800" y="3496320"/>
            <a:ext cx="2294640" cy="5510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 type="body"/>
          </p:nvPr>
        </p:nvSpPr>
        <p:spPr>
          <a:xfrm>
            <a:off x="3657960" y="63745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2294640" cy="5510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 type="body"/>
          </p:nvPr>
        </p:nvSpPr>
        <p:spPr>
          <a:xfrm>
            <a:off x="6067800" y="34963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67" name="PlaceHolder 4"/>
          <p:cNvSpPr>
            <a:spLocks noGrp="1"/>
          </p:cNvSpPr>
          <p:nvPr>
            <p:ph type="body"/>
          </p:nvPr>
        </p:nvSpPr>
        <p:spPr>
          <a:xfrm>
            <a:off x="6067800" y="63745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 type="body"/>
          </p:nvPr>
        </p:nvSpPr>
        <p:spPr>
          <a:xfrm>
            <a:off x="6067800" y="34963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71" name="PlaceHolder 4"/>
          <p:cNvSpPr>
            <a:spLocks noGrp="1"/>
          </p:cNvSpPr>
          <p:nvPr>
            <p:ph type="body"/>
          </p:nvPr>
        </p:nvSpPr>
        <p:spPr>
          <a:xfrm>
            <a:off x="3657960" y="6374520"/>
            <a:ext cx="470232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470232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 type="body"/>
          </p:nvPr>
        </p:nvSpPr>
        <p:spPr>
          <a:xfrm>
            <a:off x="3657960" y="6374520"/>
            <a:ext cx="470232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body"/>
          </p:nvPr>
        </p:nvSpPr>
        <p:spPr>
          <a:xfrm>
            <a:off x="6067800" y="34963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78" name="PlaceHolder 4"/>
          <p:cNvSpPr>
            <a:spLocks noGrp="1"/>
          </p:cNvSpPr>
          <p:nvPr>
            <p:ph type="body"/>
          </p:nvPr>
        </p:nvSpPr>
        <p:spPr>
          <a:xfrm>
            <a:off x="3657960" y="63745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79" name="PlaceHolder 5"/>
          <p:cNvSpPr>
            <a:spLocks noGrp="1"/>
          </p:cNvSpPr>
          <p:nvPr>
            <p:ph type="body"/>
          </p:nvPr>
        </p:nvSpPr>
        <p:spPr>
          <a:xfrm>
            <a:off x="6067800" y="63745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1513800" cy="2628000"/>
          </a:xfrm>
          <a:prstGeom prst="rect">
            <a:avLst/>
          </a:prstGeom>
        </p:spPr>
        <p:txBody>
          <a:bodyPr lIns="0" tIns="0" rIns="0" bIns="0">
            <a:normAutofit fontScale="57000"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 type="body"/>
          </p:nvPr>
        </p:nvSpPr>
        <p:spPr>
          <a:xfrm>
            <a:off x="5247720" y="3496320"/>
            <a:ext cx="1513800" cy="2628000"/>
          </a:xfrm>
          <a:prstGeom prst="rect">
            <a:avLst/>
          </a:prstGeom>
        </p:spPr>
        <p:txBody>
          <a:bodyPr lIns="0" tIns="0" rIns="0" bIns="0">
            <a:normAutofit fontScale="57000"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83" name="PlaceHolder 4"/>
          <p:cNvSpPr>
            <a:spLocks noGrp="1"/>
          </p:cNvSpPr>
          <p:nvPr>
            <p:ph type="body"/>
          </p:nvPr>
        </p:nvSpPr>
        <p:spPr>
          <a:xfrm>
            <a:off x="6837840" y="3496320"/>
            <a:ext cx="1513800" cy="2628000"/>
          </a:xfrm>
          <a:prstGeom prst="rect">
            <a:avLst/>
          </a:prstGeom>
        </p:spPr>
        <p:txBody>
          <a:bodyPr lIns="0" tIns="0" rIns="0" bIns="0">
            <a:normAutofit fontScale="57000"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84" name="PlaceHolder 5"/>
          <p:cNvSpPr>
            <a:spLocks noGrp="1"/>
          </p:cNvSpPr>
          <p:nvPr>
            <p:ph type="body"/>
          </p:nvPr>
        </p:nvSpPr>
        <p:spPr>
          <a:xfrm>
            <a:off x="3657960" y="6374520"/>
            <a:ext cx="1513800" cy="2628000"/>
          </a:xfrm>
          <a:prstGeom prst="rect">
            <a:avLst/>
          </a:prstGeom>
        </p:spPr>
        <p:txBody>
          <a:bodyPr lIns="0" tIns="0" rIns="0" bIns="0">
            <a:normAutofit fontScale="57000"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85" name="PlaceHolder 6"/>
          <p:cNvSpPr>
            <a:spLocks noGrp="1"/>
          </p:cNvSpPr>
          <p:nvPr>
            <p:ph type="body"/>
          </p:nvPr>
        </p:nvSpPr>
        <p:spPr>
          <a:xfrm>
            <a:off x="5247720" y="6374520"/>
            <a:ext cx="1513800" cy="2628000"/>
          </a:xfrm>
          <a:prstGeom prst="rect">
            <a:avLst/>
          </a:prstGeom>
        </p:spPr>
        <p:txBody>
          <a:bodyPr lIns="0" tIns="0" rIns="0" bIns="0">
            <a:normAutofit fontScale="57000"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186" name="PlaceHolder 7"/>
          <p:cNvSpPr>
            <a:spLocks noGrp="1"/>
          </p:cNvSpPr>
          <p:nvPr>
            <p:ph type="body"/>
          </p:nvPr>
        </p:nvSpPr>
        <p:spPr>
          <a:xfrm>
            <a:off x="6837840" y="6374520"/>
            <a:ext cx="1513800" cy="2628000"/>
          </a:xfrm>
          <a:prstGeom prst="rect">
            <a:avLst/>
          </a:prstGeom>
        </p:spPr>
        <p:txBody>
          <a:bodyPr lIns="0" tIns="0" rIns="0" bIns="0">
            <a:normAutofit fontScale="57000"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subTitle"/>
          </p:nvPr>
        </p:nvSpPr>
        <p:spPr>
          <a:xfrm>
            <a:off x="261000" y="1567440"/>
            <a:ext cx="8098560" cy="7513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6067800" y="3496320"/>
            <a:ext cx="2294640" cy="5510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3657960" y="63745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2294640" cy="5510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067800" y="34963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67800" y="63745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3990" b="0" strike="noStrike" spc="-1"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6067800" y="3496320"/>
            <a:ext cx="229464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3657960" y="6374520"/>
            <a:ext cx="4702320" cy="262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r">
              <a:spcAft>
                <a:spcPts val="1284"/>
              </a:spcAft>
            </a:pPr>
            <a:endParaRPr lang="ru-RU" sz="291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7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14"/>
          <a:stretch/>
        </p:blipFill>
        <p:spPr>
          <a:xfrm>
            <a:off x="2286000" y="0"/>
            <a:ext cx="2287080" cy="6857640"/>
          </a:xfrm>
          <a:prstGeom prst="rect">
            <a:avLst/>
          </a:prstGeom>
          <a:ln>
            <a:noFill/>
          </a:ln>
        </p:spPr>
      </p:pic>
      <p:pic>
        <p:nvPicPr>
          <p:cNvPr id="17" name="bg object 17"/>
          <p:cNvPicPr/>
          <p:nvPr/>
        </p:nvPicPr>
        <p:blipFill>
          <a:blip r:embed="rId15"/>
          <a:stretch/>
        </p:blipFill>
        <p:spPr>
          <a:xfrm>
            <a:off x="4574880" y="0"/>
            <a:ext cx="2285640" cy="5137200"/>
          </a:xfrm>
          <a:prstGeom prst="rect">
            <a:avLst/>
          </a:prstGeom>
          <a:ln>
            <a:noFill/>
          </a:ln>
        </p:spPr>
      </p:pic>
      <p:pic>
        <p:nvPicPr>
          <p:cNvPr id="2" name="bg object 18"/>
          <p:cNvPicPr/>
          <p:nvPr/>
        </p:nvPicPr>
        <p:blipFill>
          <a:blip r:embed="rId16"/>
          <a:stretch/>
        </p:blipFill>
        <p:spPr>
          <a:xfrm>
            <a:off x="6858000" y="0"/>
            <a:ext cx="2285640" cy="6830280"/>
          </a:xfrm>
          <a:prstGeom prst="rect">
            <a:avLst/>
          </a:prstGeom>
          <a:ln>
            <a:noFill/>
          </a:ln>
        </p:spPr>
      </p:pic>
      <p:pic>
        <p:nvPicPr>
          <p:cNvPr id="3" name="bg object 19"/>
          <p:cNvPicPr/>
          <p:nvPr/>
        </p:nvPicPr>
        <p:blipFill>
          <a:blip r:embed="rId17"/>
          <a:stretch/>
        </p:blipFill>
        <p:spPr>
          <a:xfrm>
            <a:off x="0" y="0"/>
            <a:ext cx="2285640" cy="5135400"/>
          </a:xfrm>
          <a:prstGeom prst="rect">
            <a:avLst/>
          </a:prstGeom>
          <a:ln>
            <a:noFill/>
          </a:ln>
        </p:spPr>
      </p:pic>
      <p:sp>
        <p:nvSpPr>
          <p:cNvPr id="4" name="CustomShape 1"/>
          <p:cNvSpPr/>
          <p:nvPr/>
        </p:nvSpPr>
        <p:spPr>
          <a:xfrm>
            <a:off x="0" y="0"/>
            <a:ext cx="2285640" cy="172440"/>
          </a:xfrm>
          <a:custGeom>
            <a:avLst/>
            <a:gdLst/>
            <a:ahLst/>
            <a:cxnLst/>
            <a:rect l="l" t="t" r="r" b="b"/>
            <a:pathLst>
              <a:path w="2286000" h="172720">
                <a:moveTo>
                  <a:pt x="2286000" y="0"/>
                </a:moveTo>
                <a:lnTo>
                  <a:pt x="0" y="0"/>
                </a:lnTo>
                <a:lnTo>
                  <a:pt x="0" y="172211"/>
                </a:lnTo>
                <a:lnTo>
                  <a:pt x="2286000" y="172211"/>
                </a:lnTo>
                <a:lnTo>
                  <a:pt x="2286000" y="0"/>
                </a:lnTo>
                <a:close/>
              </a:path>
            </a:pathLst>
          </a:custGeom>
          <a:solidFill>
            <a:srgbClr val="6391EA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" name="CustomShape 2"/>
          <p:cNvSpPr/>
          <p:nvPr/>
        </p:nvSpPr>
        <p:spPr>
          <a:xfrm>
            <a:off x="2286000" y="0"/>
            <a:ext cx="2287440" cy="172440"/>
          </a:xfrm>
          <a:custGeom>
            <a:avLst/>
            <a:gdLst/>
            <a:ahLst/>
            <a:cxnLst/>
            <a:rect l="l" t="t" r="r" b="b"/>
            <a:pathLst>
              <a:path w="2287904" h="172720">
                <a:moveTo>
                  <a:pt x="2287524" y="0"/>
                </a:moveTo>
                <a:lnTo>
                  <a:pt x="0" y="0"/>
                </a:lnTo>
                <a:lnTo>
                  <a:pt x="0" y="172211"/>
                </a:lnTo>
                <a:lnTo>
                  <a:pt x="2287524" y="172211"/>
                </a:lnTo>
                <a:lnTo>
                  <a:pt x="2287524" y="0"/>
                </a:lnTo>
                <a:close/>
              </a:path>
            </a:pathLst>
          </a:custGeom>
          <a:solidFill>
            <a:srgbClr val="EB933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CustomShape 3"/>
          <p:cNvSpPr/>
          <p:nvPr/>
        </p:nvSpPr>
        <p:spPr>
          <a:xfrm>
            <a:off x="4574880" y="0"/>
            <a:ext cx="2285640" cy="172440"/>
          </a:xfrm>
          <a:custGeom>
            <a:avLst/>
            <a:gdLst/>
            <a:ahLst/>
            <a:cxnLst/>
            <a:rect l="l" t="t" r="r" b="b"/>
            <a:pathLst>
              <a:path w="2286000" h="172720">
                <a:moveTo>
                  <a:pt x="2286000" y="0"/>
                </a:moveTo>
                <a:lnTo>
                  <a:pt x="0" y="0"/>
                </a:lnTo>
                <a:lnTo>
                  <a:pt x="0" y="172211"/>
                </a:lnTo>
                <a:lnTo>
                  <a:pt x="2286000" y="172211"/>
                </a:lnTo>
                <a:lnTo>
                  <a:pt x="2286000" y="0"/>
                </a:lnTo>
                <a:close/>
              </a:path>
            </a:pathLst>
          </a:custGeom>
          <a:solidFill>
            <a:srgbClr val="4DBE9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" name="CustomShape 4"/>
          <p:cNvSpPr/>
          <p:nvPr/>
        </p:nvSpPr>
        <p:spPr>
          <a:xfrm>
            <a:off x="6858000" y="0"/>
            <a:ext cx="2285640" cy="172440"/>
          </a:xfrm>
          <a:custGeom>
            <a:avLst/>
            <a:gdLst/>
            <a:ahLst/>
            <a:cxnLst/>
            <a:rect l="l" t="t" r="r" b="b"/>
            <a:pathLst>
              <a:path w="2286000" h="172720">
                <a:moveTo>
                  <a:pt x="2286000" y="0"/>
                </a:moveTo>
                <a:lnTo>
                  <a:pt x="0" y="0"/>
                </a:lnTo>
                <a:lnTo>
                  <a:pt x="0" y="172211"/>
                </a:lnTo>
                <a:lnTo>
                  <a:pt x="2286000" y="172211"/>
                </a:lnTo>
                <a:lnTo>
                  <a:pt x="2286000" y="0"/>
                </a:lnTo>
                <a:close/>
              </a:path>
            </a:pathLst>
          </a:custGeom>
          <a:solidFill>
            <a:srgbClr val="D0C83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8" name="bg object 24"/>
          <p:cNvPicPr/>
          <p:nvPr/>
        </p:nvPicPr>
        <p:blipFill>
          <a:blip r:embed="rId18"/>
          <a:stretch/>
        </p:blipFill>
        <p:spPr>
          <a:xfrm>
            <a:off x="0" y="1202400"/>
            <a:ext cx="7695720" cy="86400"/>
          </a:xfrm>
          <a:prstGeom prst="rect">
            <a:avLst/>
          </a:prstGeom>
          <a:ln>
            <a:noFill/>
          </a:ln>
        </p:spPr>
      </p:pic>
      <p:pic>
        <p:nvPicPr>
          <p:cNvPr id="9" name="bg object 25"/>
          <p:cNvPicPr/>
          <p:nvPr/>
        </p:nvPicPr>
        <p:blipFill>
          <a:blip r:embed="rId19"/>
          <a:stretch/>
        </p:blipFill>
        <p:spPr>
          <a:xfrm>
            <a:off x="1440" y="175320"/>
            <a:ext cx="6868440" cy="1116720"/>
          </a:xfrm>
          <a:prstGeom prst="rect">
            <a:avLst/>
          </a:prstGeom>
          <a:ln>
            <a:noFill/>
          </a:ln>
        </p:spPr>
      </p:pic>
      <p:sp>
        <p:nvSpPr>
          <p:cNvPr id="10" name="CustomShape 5"/>
          <p:cNvSpPr/>
          <p:nvPr/>
        </p:nvSpPr>
        <p:spPr>
          <a:xfrm>
            <a:off x="0" y="6751440"/>
            <a:ext cx="9143640" cy="106200"/>
          </a:xfrm>
          <a:custGeom>
            <a:avLst/>
            <a:gdLst/>
            <a:ahLst/>
            <a:cxnLst/>
            <a:rect l="l" t="t" r="r" b="b"/>
            <a:pathLst>
              <a:path w="9144000" h="106679">
                <a:moveTo>
                  <a:pt x="9144000" y="0"/>
                </a:moveTo>
                <a:lnTo>
                  <a:pt x="0" y="0"/>
                </a:lnTo>
                <a:lnTo>
                  <a:pt x="0" y="106679"/>
                </a:lnTo>
                <a:lnTo>
                  <a:pt x="9144000" y="106679"/>
                </a:lnTo>
                <a:lnTo>
                  <a:pt x="914400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" name="PlaceHolder 6"/>
          <p:cNvSpPr>
            <a:spLocks noGrp="1"/>
          </p:cNvSpPr>
          <p:nvPr>
            <p:ph type="ftr"/>
          </p:nvPr>
        </p:nvSpPr>
        <p:spPr>
          <a:xfrm>
            <a:off x="3108960" y="6378120"/>
            <a:ext cx="2925720" cy="3427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12" name="PlaceHolder 7"/>
          <p:cNvSpPr>
            <a:spLocks noGrp="1"/>
          </p:cNvSpPr>
          <p:nvPr>
            <p:ph type="dt"/>
          </p:nvPr>
        </p:nvSpPr>
        <p:spPr>
          <a:xfrm>
            <a:off x="457200" y="6378120"/>
            <a:ext cx="2102760" cy="3427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13" name="PlaceHolder 8"/>
          <p:cNvSpPr>
            <a:spLocks noGrp="1"/>
          </p:cNvSpPr>
          <p:nvPr>
            <p:ph type="sldNum"/>
          </p:nvPr>
        </p:nvSpPr>
        <p:spPr>
          <a:xfrm>
            <a:off x="6583680" y="6378120"/>
            <a:ext cx="2102760" cy="3427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>
              <a:lnSpc>
                <a:spcPct val="100000"/>
              </a:lnSpc>
            </a:pPr>
            <a:fld id="{0F5ABD59-D1F0-445F-BF63-05014B83B327}" type="slidenum">
              <a:rPr lang="ru-RU" sz="1400" b="0" strike="noStrike" spc="-1">
                <a:solidFill>
                  <a:srgbClr val="B2B2B2"/>
                </a:solidFill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14" name="PlaceHolder 9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1800" b="0" strike="noStrike" spc="-1"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15" name="PlaceHolder 10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bg object 16"/>
          <p:cNvPicPr/>
          <p:nvPr/>
        </p:nvPicPr>
        <p:blipFill>
          <a:blip r:embed="rId14"/>
          <a:stretch/>
        </p:blipFill>
        <p:spPr>
          <a:xfrm>
            <a:off x="2286000" y="0"/>
            <a:ext cx="2287080" cy="6857640"/>
          </a:xfrm>
          <a:prstGeom prst="rect">
            <a:avLst/>
          </a:prstGeom>
          <a:ln>
            <a:noFill/>
          </a:ln>
        </p:spPr>
      </p:pic>
      <p:pic>
        <p:nvPicPr>
          <p:cNvPr id="53" name="bg object 17"/>
          <p:cNvPicPr/>
          <p:nvPr/>
        </p:nvPicPr>
        <p:blipFill>
          <a:blip r:embed="rId15"/>
          <a:stretch/>
        </p:blipFill>
        <p:spPr>
          <a:xfrm>
            <a:off x="4574880" y="0"/>
            <a:ext cx="2285640" cy="5137200"/>
          </a:xfrm>
          <a:prstGeom prst="rect">
            <a:avLst/>
          </a:prstGeom>
          <a:ln>
            <a:noFill/>
          </a:ln>
        </p:spPr>
      </p:pic>
      <p:pic>
        <p:nvPicPr>
          <p:cNvPr id="54" name="bg object 18"/>
          <p:cNvPicPr/>
          <p:nvPr/>
        </p:nvPicPr>
        <p:blipFill>
          <a:blip r:embed="rId16"/>
          <a:stretch/>
        </p:blipFill>
        <p:spPr>
          <a:xfrm>
            <a:off x="6858000" y="0"/>
            <a:ext cx="2285640" cy="6830280"/>
          </a:xfrm>
          <a:prstGeom prst="rect">
            <a:avLst/>
          </a:prstGeom>
          <a:ln>
            <a:noFill/>
          </a:ln>
        </p:spPr>
      </p:pic>
      <p:pic>
        <p:nvPicPr>
          <p:cNvPr id="55" name="bg object 19"/>
          <p:cNvPicPr/>
          <p:nvPr/>
        </p:nvPicPr>
        <p:blipFill>
          <a:blip r:embed="rId17"/>
          <a:stretch/>
        </p:blipFill>
        <p:spPr>
          <a:xfrm>
            <a:off x="0" y="0"/>
            <a:ext cx="2285640" cy="5135400"/>
          </a:xfrm>
          <a:prstGeom prst="rect">
            <a:avLst/>
          </a:prstGeom>
          <a:ln>
            <a:noFill/>
          </a:ln>
        </p:spPr>
      </p:pic>
      <p:sp>
        <p:nvSpPr>
          <p:cNvPr id="56" name="CustomShape 1"/>
          <p:cNvSpPr/>
          <p:nvPr/>
        </p:nvSpPr>
        <p:spPr>
          <a:xfrm>
            <a:off x="0" y="0"/>
            <a:ext cx="2285640" cy="172440"/>
          </a:xfrm>
          <a:custGeom>
            <a:avLst/>
            <a:gdLst/>
            <a:ahLst/>
            <a:cxnLst/>
            <a:rect l="l" t="t" r="r" b="b"/>
            <a:pathLst>
              <a:path w="2286000" h="172720">
                <a:moveTo>
                  <a:pt x="2286000" y="0"/>
                </a:moveTo>
                <a:lnTo>
                  <a:pt x="0" y="0"/>
                </a:lnTo>
                <a:lnTo>
                  <a:pt x="0" y="172211"/>
                </a:lnTo>
                <a:lnTo>
                  <a:pt x="2286000" y="172211"/>
                </a:lnTo>
                <a:lnTo>
                  <a:pt x="2286000" y="0"/>
                </a:lnTo>
                <a:close/>
              </a:path>
            </a:pathLst>
          </a:custGeom>
          <a:solidFill>
            <a:srgbClr val="6391EA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7" name="CustomShape 2"/>
          <p:cNvSpPr/>
          <p:nvPr/>
        </p:nvSpPr>
        <p:spPr>
          <a:xfrm>
            <a:off x="2286000" y="0"/>
            <a:ext cx="2287440" cy="172440"/>
          </a:xfrm>
          <a:custGeom>
            <a:avLst/>
            <a:gdLst/>
            <a:ahLst/>
            <a:cxnLst/>
            <a:rect l="l" t="t" r="r" b="b"/>
            <a:pathLst>
              <a:path w="2287904" h="172720">
                <a:moveTo>
                  <a:pt x="2287524" y="0"/>
                </a:moveTo>
                <a:lnTo>
                  <a:pt x="0" y="0"/>
                </a:lnTo>
                <a:lnTo>
                  <a:pt x="0" y="172211"/>
                </a:lnTo>
                <a:lnTo>
                  <a:pt x="2287524" y="172211"/>
                </a:lnTo>
                <a:lnTo>
                  <a:pt x="2287524" y="0"/>
                </a:lnTo>
                <a:close/>
              </a:path>
            </a:pathLst>
          </a:custGeom>
          <a:solidFill>
            <a:srgbClr val="EB933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8" name="CustomShape 3"/>
          <p:cNvSpPr/>
          <p:nvPr/>
        </p:nvSpPr>
        <p:spPr>
          <a:xfrm>
            <a:off x="4574880" y="0"/>
            <a:ext cx="2285640" cy="172440"/>
          </a:xfrm>
          <a:custGeom>
            <a:avLst/>
            <a:gdLst/>
            <a:ahLst/>
            <a:cxnLst/>
            <a:rect l="l" t="t" r="r" b="b"/>
            <a:pathLst>
              <a:path w="2286000" h="172720">
                <a:moveTo>
                  <a:pt x="2286000" y="0"/>
                </a:moveTo>
                <a:lnTo>
                  <a:pt x="0" y="0"/>
                </a:lnTo>
                <a:lnTo>
                  <a:pt x="0" y="172211"/>
                </a:lnTo>
                <a:lnTo>
                  <a:pt x="2286000" y="172211"/>
                </a:lnTo>
                <a:lnTo>
                  <a:pt x="2286000" y="0"/>
                </a:lnTo>
                <a:close/>
              </a:path>
            </a:pathLst>
          </a:custGeom>
          <a:solidFill>
            <a:srgbClr val="4DBE9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9" name="CustomShape 4"/>
          <p:cNvSpPr/>
          <p:nvPr/>
        </p:nvSpPr>
        <p:spPr>
          <a:xfrm>
            <a:off x="6858000" y="0"/>
            <a:ext cx="2285640" cy="172440"/>
          </a:xfrm>
          <a:custGeom>
            <a:avLst/>
            <a:gdLst/>
            <a:ahLst/>
            <a:cxnLst/>
            <a:rect l="l" t="t" r="r" b="b"/>
            <a:pathLst>
              <a:path w="2286000" h="172720">
                <a:moveTo>
                  <a:pt x="2286000" y="0"/>
                </a:moveTo>
                <a:lnTo>
                  <a:pt x="0" y="0"/>
                </a:lnTo>
                <a:lnTo>
                  <a:pt x="0" y="172211"/>
                </a:lnTo>
                <a:lnTo>
                  <a:pt x="2286000" y="172211"/>
                </a:lnTo>
                <a:lnTo>
                  <a:pt x="2286000" y="0"/>
                </a:lnTo>
                <a:close/>
              </a:path>
            </a:pathLst>
          </a:custGeom>
          <a:solidFill>
            <a:srgbClr val="D0C83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0" name="bg object 24"/>
          <p:cNvPicPr/>
          <p:nvPr/>
        </p:nvPicPr>
        <p:blipFill>
          <a:blip r:embed="rId18"/>
          <a:stretch/>
        </p:blipFill>
        <p:spPr>
          <a:xfrm>
            <a:off x="0" y="1202400"/>
            <a:ext cx="7695720" cy="86400"/>
          </a:xfrm>
          <a:prstGeom prst="rect">
            <a:avLst/>
          </a:prstGeom>
          <a:ln>
            <a:noFill/>
          </a:ln>
        </p:spPr>
      </p:pic>
      <p:pic>
        <p:nvPicPr>
          <p:cNvPr id="61" name="bg object 25"/>
          <p:cNvPicPr/>
          <p:nvPr/>
        </p:nvPicPr>
        <p:blipFill>
          <a:blip r:embed="rId19"/>
          <a:stretch/>
        </p:blipFill>
        <p:spPr>
          <a:xfrm>
            <a:off x="1440" y="175320"/>
            <a:ext cx="6868440" cy="1116720"/>
          </a:xfrm>
          <a:prstGeom prst="rect">
            <a:avLst/>
          </a:prstGeom>
          <a:ln>
            <a:noFill/>
          </a:ln>
        </p:spPr>
      </p:pic>
      <p:sp>
        <p:nvSpPr>
          <p:cNvPr id="62" name="CustomShape 5"/>
          <p:cNvSpPr/>
          <p:nvPr/>
        </p:nvSpPr>
        <p:spPr>
          <a:xfrm>
            <a:off x="0" y="6751440"/>
            <a:ext cx="9143640" cy="106200"/>
          </a:xfrm>
          <a:custGeom>
            <a:avLst/>
            <a:gdLst/>
            <a:ahLst/>
            <a:cxnLst/>
            <a:rect l="l" t="t" r="r" b="b"/>
            <a:pathLst>
              <a:path w="9144000" h="106679">
                <a:moveTo>
                  <a:pt x="9144000" y="0"/>
                </a:moveTo>
                <a:lnTo>
                  <a:pt x="0" y="0"/>
                </a:lnTo>
                <a:lnTo>
                  <a:pt x="0" y="106679"/>
                </a:lnTo>
                <a:lnTo>
                  <a:pt x="9144000" y="106679"/>
                </a:lnTo>
                <a:lnTo>
                  <a:pt x="914400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3" name="PlaceHolder 6"/>
          <p:cNvSpPr>
            <a:spLocks noGrp="1"/>
          </p:cNvSpPr>
          <p:nvPr>
            <p:ph type="title"/>
          </p:nvPr>
        </p:nvSpPr>
        <p:spPr>
          <a:xfrm>
            <a:off x="959040" y="300960"/>
            <a:ext cx="6309720" cy="5738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ru-RU" sz="1800" b="0" strike="noStrike" spc="-1">
                <a:latin typeface="Calibri"/>
              </a:rPr>
              <a:t>Для правки текста заглавия щёлкните мышью</a:t>
            </a:r>
          </a:p>
        </p:txBody>
      </p:sp>
      <p:sp>
        <p:nvSpPr>
          <p:cNvPr id="64" name="PlaceHolder 7"/>
          <p:cNvSpPr>
            <a:spLocks noGrp="1"/>
          </p:cNvSpPr>
          <p:nvPr>
            <p:ph type="body"/>
          </p:nvPr>
        </p:nvSpPr>
        <p:spPr>
          <a:xfrm>
            <a:off x="402480" y="1719720"/>
            <a:ext cx="8413920" cy="47214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strike="noStrike" spc="-1"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400" b="0" strike="noStrike" spc="-1"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strike="noStrike" spc="-1"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400" b="0" strike="noStrike" spc="-1"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strike="noStrike" spc="-1"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strike="noStrike" spc="-1"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400" b="0" strike="noStrike" spc="-1">
                <a:latin typeface="Calibri"/>
              </a:rPr>
              <a:t>Седьмой уровень структуры</a:t>
            </a:r>
          </a:p>
        </p:txBody>
      </p:sp>
      <p:sp>
        <p:nvSpPr>
          <p:cNvPr id="65" name="PlaceHolder 8"/>
          <p:cNvSpPr>
            <a:spLocks noGrp="1"/>
          </p:cNvSpPr>
          <p:nvPr>
            <p:ph type="ftr"/>
          </p:nvPr>
        </p:nvSpPr>
        <p:spPr>
          <a:xfrm>
            <a:off x="3108960" y="6378120"/>
            <a:ext cx="2925720" cy="3427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66" name="PlaceHolder 9"/>
          <p:cNvSpPr>
            <a:spLocks noGrp="1"/>
          </p:cNvSpPr>
          <p:nvPr>
            <p:ph type="dt"/>
          </p:nvPr>
        </p:nvSpPr>
        <p:spPr>
          <a:xfrm>
            <a:off x="457200" y="6378120"/>
            <a:ext cx="2102760" cy="3427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67" name="PlaceHolder 10"/>
          <p:cNvSpPr>
            <a:spLocks noGrp="1"/>
          </p:cNvSpPr>
          <p:nvPr>
            <p:ph type="sldNum"/>
          </p:nvPr>
        </p:nvSpPr>
        <p:spPr>
          <a:xfrm>
            <a:off x="6583680" y="6378120"/>
            <a:ext cx="2102760" cy="3427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>
              <a:lnSpc>
                <a:spcPct val="100000"/>
              </a:lnSpc>
            </a:pPr>
            <a:fld id="{C06CE3DB-CB5A-4856-9115-9B5426A389E7}" type="slidenum">
              <a:rPr lang="ru-RU" sz="1400" b="0" strike="noStrike" spc="-1">
                <a:solidFill>
                  <a:srgbClr val="B2B2B2"/>
                </a:solidFill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261000" y="1567440"/>
            <a:ext cx="8098560" cy="16207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399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3657960" y="3496320"/>
            <a:ext cx="4702320" cy="551016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432000" indent="-324000" algn="r">
              <a:spcAft>
                <a:spcPts val="128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91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 algn="r">
              <a:spcAft>
                <a:spcPts val="1026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539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 algn="r">
              <a:spcAft>
                <a:spcPts val="771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179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 algn="r">
              <a:spcAft>
                <a:spcPts val="513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2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 algn="r">
              <a:spcAft>
                <a:spcPts val="255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2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 algn="r">
              <a:spcAft>
                <a:spcPts val="255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2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 algn="r">
              <a:spcAft>
                <a:spcPts val="255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20" b="0" strike="noStrike" spc="-1">
                <a:latin typeface="Arial"/>
              </a:rPr>
              <a:t>Седьмой уровень структуры</a:t>
            </a:r>
          </a:p>
        </p:txBody>
      </p:sp>
      <p:sp>
        <p:nvSpPr>
          <p:cNvPr id="106" name="PlaceHolder 3"/>
          <p:cNvSpPr>
            <a:spLocks noGrp="1"/>
          </p:cNvSpPr>
          <p:nvPr>
            <p:ph type="dt"/>
          </p:nvPr>
        </p:nvSpPr>
        <p:spPr>
          <a:xfrm>
            <a:off x="0" y="6531120"/>
            <a:ext cx="2130120" cy="2116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107" name="PlaceHolder 4"/>
          <p:cNvSpPr>
            <a:spLocks noGrp="1"/>
          </p:cNvSpPr>
          <p:nvPr>
            <p:ph type="ftr"/>
          </p:nvPr>
        </p:nvSpPr>
        <p:spPr>
          <a:xfrm>
            <a:off x="3126960" y="6531120"/>
            <a:ext cx="2898360" cy="156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108" name="PlaceHolder 5"/>
          <p:cNvSpPr>
            <a:spLocks noGrp="1"/>
          </p:cNvSpPr>
          <p:nvPr>
            <p:ph type="sldNum"/>
          </p:nvPr>
        </p:nvSpPr>
        <p:spPr>
          <a:xfrm>
            <a:off x="8425440" y="6563880"/>
            <a:ext cx="587880" cy="2613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fld id="{C0875224-65FF-4EF4-977A-B75D4BA5C3EE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Рисунок 144"/>
          <p:cNvPicPr/>
          <p:nvPr/>
        </p:nvPicPr>
        <p:blipFill>
          <a:blip r:embed="rId14"/>
          <a:stretch/>
        </p:blipFill>
        <p:spPr>
          <a:xfrm>
            <a:off x="360" y="36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457200" y="522360"/>
            <a:ext cx="6531480" cy="6530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327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457200" y="1632600"/>
            <a:ext cx="8229600" cy="397728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marL="432000" indent="-324000">
              <a:spcAft>
                <a:spcPts val="1284"/>
              </a:spcAft>
              <a:buClr>
                <a:srgbClr val="99CC66"/>
              </a:buClr>
              <a:buSzPct val="45000"/>
              <a:buFont typeface="Wingdings" charset="2"/>
              <a:buChar char=""/>
            </a:pPr>
            <a:r>
              <a:rPr lang="ru-RU" sz="236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Aft>
                <a:spcPts val="1026"/>
              </a:spcAft>
              <a:buClr>
                <a:srgbClr val="99CC66"/>
              </a:buClr>
              <a:buSzPct val="75000"/>
              <a:buFont typeface="Symbol" charset="2"/>
              <a:buChar char=""/>
            </a:pPr>
            <a:r>
              <a:rPr lang="ru-RU" sz="236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Aft>
                <a:spcPts val="768"/>
              </a:spcAft>
              <a:buClr>
                <a:srgbClr val="99CC66"/>
              </a:buClr>
              <a:buSzPct val="45000"/>
              <a:buFont typeface="Wingdings" charset="2"/>
              <a:buChar char=""/>
            </a:pPr>
            <a:r>
              <a:rPr lang="ru-RU" sz="236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Aft>
                <a:spcPts val="513"/>
              </a:spcAft>
              <a:buClr>
                <a:srgbClr val="99CC66"/>
              </a:buClr>
              <a:buSzPct val="75000"/>
              <a:buFont typeface="Symbol" charset="2"/>
              <a:buChar char=""/>
            </a:pPr>
            <a:r>
              <a:rPr lang="ru-RU" sz="236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Aft>
                <a:spcPts val="255"/>
              </a:spcAft>
              <a:buClr>
                <a:srgbClr val="99CC66"/>
              </a:buClr>
              <a:buSzPct val="45000"/>
              <a:buFont typeface="Wingdings" charset="2"/>
              <a:buChar char=""/>
            </a:pPr>
            <a:r>
              <a:rPr lang="ru-RU" sz="236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Aft>
                <a:spcPts val="255"/>
              </a:spcAft>
              <a:buClr>
                <a:srgbClr val="99CC66"/>
              </a:buClr>
              <a:buSzPct val="45000"/>
              <a:buFont typeface="Wingdings" charset="2"/>
              <a:buChar char=""/>
            </a:pPr>
            <a:r>
              <a:rPr lang="ru-RU" sz="236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Aft>
                <a:spcPts val="255"/>
              </a:spcAft>
              <a:buClr>
                <a:srgbClr val="99CC66"/>
              </a:buClr>
              <a:buSzPct val="45000"/>
              <a:buFont typeface="Wingdings" charset="2"/>
              <a:buChar char=""/>
            </a:pPr>
            <a:r>
              <a:rPr lang="ru-RU" sz="2360" b="0" strike="noStrike" spc="-1">
                <a:latin typeface="Arial"/>
              </a:rPr>
              <a:t>Седьмой уровень структуры</a:t>
            </a:r>
          </a:p>
        </p:txBody>
      </p:sp>
      <p:sp>
        <p:nvSpPr>
          <p:cNvPr id="148" name="PlaceHolder 3"/>
          <p:cNvSpPr>
            <a:spLocks noGrp="1"/>
          </p:cNvSpPr>
          <p:nvPr>
            <p:ph type="dt"/>
          </p:nvPr>
        </p:nvSpPr>
        <p:spPr>
          <a:xfrm>
            <a:off x="457200" y="6247440"/>
            <a:ext cx="2130120" cy="473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ru-RU" sz="1400" b="0" strike="noStrike" spc="-1">
                <a:latin typeface="Arial"/>
              </a:rPr>
              <a:t>&lt;дата/время&gt;</a:t>
            </a:r>
          </a:p>
        </p:txBody>
      </p:sp>
      <p:sp>
        <p:nvSpPr>
          <p:cNvPr id="149" name="PlaceHolder 4"/>
          <p:cNvSpPr>
            <a:spLocks noGrp="1"/>
          </p:cNvSpPr>
          <p:nvPr>
            <p:ph type="ftr"/>
          </p:nvPr>
        </p:nvSpPr>
        <p:spPr>
          <a:xfrm>
            <a:off x="3126960" y="6247440"/>
            <a:ext cx="2898360" cy="473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r>
              <a:rPr lang="ru-RU" sz="1400" b="0" strike="noStrike" spc="-1">
                <a:latin typeface="Arial"/>
              </a:rPr>
              <a:t>&lt;нижний колонтитул&gt;</a:t>
            </a:r>
          </a:p>
        </p:txBody>
      </p:sp>
      <p:sp>
        <p:nvSpPr>
          <p:cNvPr id="150" name="PlaceHolder 5"/>
          <p:cNvSpPr>
            <a:spLocks noGrp="1"/>
          </p:cNvSpPr>
          <p:nvPr>
            <p:ph type="sldNum"/>
          </p:nvPr>
        </p:nvSpPr>
        <p:spPr>
          <a:xfrm>
            <a:off x="6555600" y="6247440"/>
            <a:ext cx="2130120" cy="473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fld id="{3F823C23-65D1-4BD9-B0AE-292FC19D076F}" type="slidenum">
              <a:rPr lang="ru-RU" sz="1400" b="0" strike="noStrike" spc="-1">
                <a:latin typeface="Arial"/>
              </a:rPr>
              <a:t>‹#›</a:t>
            </a:fld>
            <a:endParaRPr lang="ru-RU" sz="1400" b="0" strike="noStrike" spc="-1"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CustomShape 1"/>
          <p:cNvSpPr/>
          <p:nvPr/>
        </p:nvSpPr>
        <p:spPr>
          <a:xfrm>
            <a:off x="810532" y="5397576"/>
            <a:ext cx="7488339" cy="997245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12240" rIns="0" bIns="0">
            <a:spAutoFit/>
          </a:bodyPr>
          <a:lstStyle/>
          <a:p>
            <a:pPr marL="2520" algn="ctr">
              <a:lnSpc>
                <a:spcPct val="100000"/>
              </a:lnSpc>
              <a:spcBef>
                <a:spcPts val="96"/>
              </a:spcBef>
            </a:pPr>
            <a:r>
              <a:rPr lang="ru-RU" sz="3200" b="1" i="1" strike="noStrike" spc="-7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</a:t>
            </a:r>
            <a:r>
              <a:rPr lang="ru-RU" sz="320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strike="noStrike" spc="-12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3200" b="1" i="1" strike="noStrike" spc="-766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strike="noStrike" spc="-7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3200" b="1" i="1" strike="noStrike" spc="-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strike="noStrike" spc="-12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sz="3200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strike="noStrike" spc="-12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32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8" name="CustomShape 2"/>
          <p:cNvSpPr/>
          <p:nvPr/>
        </p:nvSpPr>
        <p:spPr>
          <a:xfrm>
            <a:off x="0" y="495174"/>
            <a:ext cx="8312727" cy="76384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240" rIns="0" bIns="0">
            <a:spAutoFit/>
          </a:bodyPr>
          <a:lstStyle/>
          <a:p>
            <a:pPr marL="12600" algn="ctr">
              <a:lnSpc>
                <a:spcPct val="100000"/>
              </a:lnSpc>
              <a:spcBef>
                <a:spcPts val="96"/>
              </a:spcBef>
            </a:pPr>
            <a:r>
              <a:rPr lang="ru-RU" sz="1600" b="1" strike="noStrike" spc="-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  <a:r>
              <a:rPr lang="ru-RU" sz="1600" b="1" strike="noStrike" spc="29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trike="noStrike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</a:t>
            </a:r>
            <a:r>
              <a:rPr lang="ru-RU" sz="1600" b="1" strike="noStrike" spc="43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trike="noStrike" spc="-12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</a:t>
            </a:r>
            <a:r>
              <a:rPr lang="ru-RU" sz="1600" b="1" strike="noStrike" spc="43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trike="noStrike" spc="-12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</a:t>
            </a:r>
            <a:r>
              <a:rPr lang="ru-RU" sz="1600" b="1" strike="noStrike" spc="43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</a:t>
            </a:r>
            <a:r>
              <a:rPr lang="ru-RU" sz="16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spc="-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600" algn="ctr">
              <a:lnSpc>
                <a:spcPct val="100000"/>
              </a:lnSpc>
              <a:spcBef>
                <a:spcPts val="96"/>
              </a:spcBef>
            </a:pPr>
            <a:r>
              <a:rPr lang="ru-RU" sz="1600" b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</a:t>
            </a:r>
            <a:r>
              <a:rPr lang="ru-RU" sz="1600" b="1" strike="noStrike" spc="24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trike="noStrike" spc="-12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</a:t>
            </a:r>
            <a:r>
              <a:rPr lang="ru-RU" sz="1600" b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trike="noStrike" spc="-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№78 комбинированного вида с татарским языком воспитания и обучения» </a:t>
            </a:r>
            <a:r>
              <a:rPr lang="ru-RU" sz="1600" b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trike="noStrike" spc="-12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Авиастроительного</a:t>
            </a:r>
            <a:r>
              <a:rPr lang="ru-RU" sz="1600" b="1" strike="noStrike" spc="12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trike="noStrike" spc="-12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</a:t>
            </a:r>
            <a:r>
              <a:rPr lang="ru-RU" sz="1600" b="1" strike="noStrike" spc="-1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strike="noStrike" spc="-15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</a:t>
            </a:r>
            <a:r>
              <a:rPr lang="ru-RU" sz="1600" b="1" strike="noStrike" spc="-7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Казани</a:t>
            </a:r>
            <a:endParaRPr lang="ru-RU" sz="1600" b="0" strike="noStrike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066" y="1321446"/>
            <a:ext cx="6927272" cy="40137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stomShape 1"/>
          <p:cNvSpPr/>
          <p:nvPr/>
        </p:nvSpPr>
        <p:spPr>
          <a:xfrm>
            <a:off x="228642" y="188644"/>
            <a:ext cx="7488339" cy="874134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12240" rIns="0" bIns="0">
            <a:spAutoFit/>
          </a:bodyPr>
          <a:lstStyle/>
          <a:p>
            <a:pPr marL="2520" algn="ctr">
              <a:lnSpc>
                <a:spcPct val="100000"/>
              </a:lnSpc>
              <a:spcBef>
                <a:spcPts val="96"/>
              </a:spcBef>
            </a:pPr>
            <a:r>
              <a:rPr lang="ru-RU" sz="2800" b="1" i="1" strike="noStrike" spc="-7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2800" b="1" i="1" strike="noStrike" spc="-766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800" b="1" i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2800" b="0" strike="noStrike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ustomShape 1"/>
          <p:cNvSpPr/>
          <p:nvPr/>
        </p:nvSpPr>
        <p:spPr>
          <a:xfrm>
            <a:off x="1025236" y="6100974"/>
            <a:ext cx="6501226" cy="38205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12600" rIns="0" bIns="0">
            <a:spAutoFit/>
          </a:bodyPr>
          <a:lstStyle/>
          <a:p>
            <a:pPr marL="276120">
              <a:lnSpc>
                <a:spcPct val="100000"/>
              </a:lnSpc>
            </a:pPr>
            <a:r>
              <a:rPr lang="ru-RU" sz="2400" b="1" strike="noStrike" spc="-1" dirty="0" smtClean="0">
                <a:solidFill>
                  <a:srgbClr val="7030A0"/>
                </a:solidFill>
                <a:latin typeface="Arial"/>
              </a:rPr>
              <a:t>Социально-коммуникативное</a:t>
            </a:r>
            <a:r>
              <a:rPr lang="ru-RU" sz="2400" b="1" strike="noStrike" spc="-46" dirty="0" smtClean="0">
                <a:solidFill>
                  <a:srgbClr val="7030A0"/>
                </a:solidFill>
                <a:latin typeface="Arial"/>
              </a:rPr>
              <a:t> </a:t>
            </a:r>
            <a:r>
              <a:rPr lang="ru-RU" sz="2400" b="1" strike="noStrike" spc="-1" dirty="0" smtClean="0">
                <a:solidFill>
                  <a:srgbClr val="7030A0"/>
                </a:solidFill>
                <a:latin typeface="Arial"/>
              </a:rPr>
              <a:t>развитие</a:t>
            </a:r>
            <a:endParaRPr lang="ru-RU" sz="2400" b="1" spc="-1" dirty="0">
              <a:solidFill>
                <a:srgbClr val="7030A0"/>
              </a:solidFill>
              <a:latin typeface="Arial"/>
            </a:endParaRPr>
          </a:p>
        </p:txBody>
      </p:sp>
      <p:pic>
        <p:nvPicPr>
          <p:cNvPr id="6" name="Picture 2" descr="https://sun9-28.userapi.com/impg/VklIZX_E9mh1rxK7WTtiNR7bpkw1W5CV3qB82g/Toa2n2dUWzQ.jpg?size=1600x1346&amp;quality=96&amp;proxy=1&amp;sign=73ecb04e3b04e63f55f6c4b31f3a0caf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433" y="1356096"/>
            <a:ext cx="6268331" cy="445156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6867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stomShape 1"/>
          <p:cNvSpPr/>
          <p:nvPr/>
        </p:nvSpPr>
        <p:spPr>
          <a:xfrm>
            <a:off x="228642" y="188644"/>
            <a:ext cx="7488339" cy="874134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12240" rIns="0" bIns="0">
            <a:spAutoFit/>
          </a:bodyPr>
          <a:lstStyle/>
          <a:p>
            <a:pPr marL="2520" algn="ctr">
              <a:lnSpc>
                <a:spcPct val="100000"/>
              </a:lnSpc>
              <a:spcBef>
                <a:spcPts val="96"/>
              </a:spcBef>
            </a:pPr>
            <a:r>
              <a:rPr lang="ru-RU" sz="2800" b="1" i="1" strike="noStrike" spc="-7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2800" b="1" i="1" strike="noStrike" spc="-766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800" b="1" i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2800" b="0" strike="noStrike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ustomShape 1"/>
          <p:cNvSpPr/>
          <p:nvPr/>
        </p:nvSpPr>
        <p:spPr>
          <a:xfrm>
            <a:off x="2086870" y="6128682"/>
            <a:ext cx="4630862" cy="38205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12600" rIns="0" bIns="0">
            <a:spAutoFit/>
          </a:bodyPr>
          <a:lstStyle/>
          <a:p>
            <a:pPr marL="276120">
              <a:lnSpc>
                <a:spcPct val="100000"/>
              </a:lnSpc>
            </a:pPr>
            <a:r>
              <a:rPr lang="ru-RU" sz="2400" b="1" spc="-1" dirty="0" smtClean="0">
                <a:solidFill>
                  <a:srgbClr val="7030A0"/>
                </a:solidFill>
                <a:latin typeface="Arial"/>
              </a:rPr>
              <a:t>Познавательное </a:t>
            </a:r>
            <a:r>
              <a:rPr lang="ru-RU" sz="2400" b="1" strike="noStrike" spc="-46" dirty="0" smtClean="0">
                <a:solidFill>
                  <a:srgbClr val="7030A0"/>
                </a:solidFill>
                <a:latin typeface="Arial"/>
              </a:rPr>
              <a:t> </a:t>
            </a:r>
            <a:r>
              <a:rPr lang="ru-RU" sz="2400" b="1" strike="noStrike" spc="-1" dirty="0" smtClean="0">
                <a:solidFill>
                  <a:srgbClr val="7030A0"/>
                </a:solidFill>
                <a:latin typeface="Arial"/>
              </a:rPr>
              <a:t>развитие</a:t>
            </a:r>
            <a:endParaRPr lang="ru-RU" sz="2400" b="1" spc="-1" dirty="0">
              <a:solidFill>
                <a:srgbClr val="7030A0"/>
              </a:solidFill>
              <a:latin typeface="Arial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/>
        </p:blipFill>
        <p:spPr>
          <a:xfrm>
            <a:off x="1321374" y="1716997"/>
            <a:ext cx="2774520" cy="36997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/>
          <p:nvPr/>
        </p:nvPicPr>
        <p:blipFill>
          <a:blip r:embed="rId3"/>
          <a:stretch/>
        </p:blipFill>
        <p:spPr>
          <a:xfrm>
            <a:off x="4672529" y="1716997"/>
            <a:ext cx="2788080" cy="384884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07709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stomShape 1"/>
          <p:cNvSpPr/>
          <p:nvPr/>
        </p:nvSpPr>
        <p:spPr>
          <a:xfrm>
            <a:off x="228642" y="188644"/>
            <a:ext cx="7488339" cy="874134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12240" rIns="0" bIns="0">
            <a:spAutoFit/>
          </a:bodyPr>
          <a:lstStyle/>
          <a:p>
            <a:pPr marL="2520" algn="ctr">
              <a:lnSpc>
                <a:spcPct val="100000"/>
              </a:lnSpc>
              <a:spcBef>
                <a:spcPts val="96"/>
              </a:spcBef>
            </a:pPr>
            <a:r>
              <a:rPr lang="ru-RU" sz="2800" b="1" i="1" strike="noStrike" spc="-7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2800" b="1" i="1" strike="noStrike" spc="-766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800" b="1" i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2800" b="0" strike="noStrike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ustomShape 1"/>
          <p:cNvSpPr/>
          <p:nvPr/>
        </p:nvSpPr>
        <p:spPr>
          <a:xfrm>
            <a:off x="2321537" y="6087118"/>
            <a:ext cx="3302547" cy="38205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12600" rIns="0" bIns="0">
            <a:spAutoFit/>
          </a:bodyPr>
          <a:lstStyle/>
          <a:p>
            <a:pPr marL="276120">
              <a:lnSpc>
                <a:spcPct val="100000"/>
              </a:lnSpc>
            </a:pPr>
            <a:r>
              <a:rPr lang="ru-RU" sz="2400" b="1" spc="-1" dirty="0" smtClean="0">
                <a:solidFill>
                  <a:srgbClr val="7030A0"/>
                </a:solidFill>
                <a:latin typeface="Arial"/>
              </a:rPr>
              <a:t>Речевое </a:t>
            </a:r>
            <a:r>
              <a:rPr lang="ru-RU" sz="2400" b="1" strike="noStrike" spc="-46" dirty="0" smtClean="0">
                <a:solidFill>
                  <a:srgbClr val="7030A0"/>
                </a:solidFill>
                <a:latin typeface="Arial"/>
              </a:rPr>
              <a:t> </a:t>
            </a:r>
            <a:r>
              <a:rPr lang="ru-RU" sz="2400" b="1" strike="noStrike" spc="-1" dirty="0" smtClean="0">
                <a:solidFill>
                  <a:srgbClr val="7030A0"/>
                </a:solidFill>
                <a:latin typeface="Arial"/>
              </a:rPr>
              <a:t>развитие</a:t>
            </a:r>
            <a:endParaRPr lang="ru-RU" sz="2400" b="1" spc="-1" dirty="0">
              <a:solidFill>
                <a:srgbClr val="7030A0"/>
              </a:solidFill>
              <a:latin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692" y="1482438"/>
            <a:ext cx="4027053" cy="30202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10" y="2037093"/>
            <a:ext cx="4100945" cy="30757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2693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stomShape 1"/>
          <p:cNvSpPr/>
          <p:nvPr/>
        </p:nvSpPr>
        <p:spPr>
          <a:xfrm>
            <a:off x="228642" y="188644"/>
            <a:ext cx="7488339" cy="874134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12240" rIns="0" bIns="0">
            <a:spAutoFit/>
          </a:bodyPr>
          <a:lstStyle/>
          <a:p>
            <a:pPr marL="2520" algn="ctr">
              <a:lnSpc>
                <a:spcPct val="100000"/>
              </a:lnSpc>
              <a:spcBef>
                <a:spcPts val="96"/>
              </a:spcBef>
            </a:pPr>
            <a:r>
              <a:rPr lang="ru-RU" sz="2800" b="1" i="1" strike="noStrike" spc="-7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2800" b="1" i="1" strike="noStrike" spc="-766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800" b="1" i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2800" b="0" strike="noStrike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ustomShape 1"/>
          <p:cNvSpPr/>
          <p:nvPr/>
        </p:nvSpPr>
        <p:spPr>
          <a:xfrm>
            <a:off x="800119" y="6170247"/>
            <a:ext cx="6639771" cy="38205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12600" rIns="0" bIns="0">
            <a:spAutoFit/>
          </a:bodyPr>
          <a:lstStyle/>
          <a:p>
            <a:pPr marL="276120">
              <a:lnSpc>
                <a:spcPct val="100000"/>
              </a:lnSpc>
            </a:pPr>
            <a:r>
              <a:rPr lang="ru-RU" sz="2400" b="1" spc="-1" dirty="0" smtClean="0">
                <a:solidFill>
                  <a:srgbClr val="7030A0"/>
                </a:solidFill>
                <a:latin typeface="Arial"/>
              </a:rPr>
              <a:t>Художественно-эстетическое</a:t>
            </a:r>
            <a:r>
              <a:rPr lang="ru-RU" sz="2400" b="1" strike="noStrike" spc="-46" dirty="0" smtClean="0">
                <a:solidFill>
                  <a:srgbClr val="7030A0"/>
                </a:solidFill>
                <a:latin typeface="Arial"/>
              </a:rPr>
              <a:t> </a:t>
            </a:r>
            <a:r>
              <a:rPr lang="ru-RU" sz="2400" b="1" strike="noStrike" spc="-1" dirty="0" smtClean="0">
                <a:solidFill>
                  <a:srgbClr val="7030A0"/>
                </a:solidFill>
                <a:latin typeface="Arial"/>
              </a:rPr>
              <a:t>развитие</a:t>
            </a:r>
            <a:endParaRPr lang="ru-RU" sz="2400" b="1" spc="-1" dirty="0">
              <a:solidFill>
                <a:srgbClr val="7030A0"/>
              </a:solidFill>
              <a:latin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84" y="1479032"/>
            <a:ext cx="3327220" cy="4274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595" y="1676400"/>
            <a:ext cx="3692601" cy="36926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4393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stomShape 1"/>
          <p:cNvSpPr/>
          <p:nvPr/>
        </p:nvSpPr>
        <p:spPr>
          <a:xfrm>
            <a:off x="228642" y="188644"/>
            <a:ext cx="7488339" cy="874134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12240" rIns="0" bIns="0">
            <a:spAutoFit/>
          </a:bodyPr>
          <a:lstStyle/>
          <a:p>
            <a:pPr marL="2520" algn="ctr">
              <a:lnSpc>
                <a:spcPct val="100000"/>
              </a:lnSpc>
              <a:spcBef>
                <a:spcPts val="96"/>
              </a:spcBef>
            </a:pPr>
            <a:r>
              <a:rPr lang="ru-RU" sz="2800" b="1" i="1" strike="noStrike" spc="-7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2800" b="1" i="1" strike="noStrike" spc="-766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800" b="1" i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2800" b="0" strike="noStrike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ustomShape 1"/>
          <p:cNvSpPr/>
          <p:nvPr/>
        </p:nvSpPr>
        <p:spPr>
          <a:xfrm>
            <a:off x="2353551" y="6100974"/>
            <a:ext cx="3813444" cy="38205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0" tIns="12600" rIns="0" bIns="0">
            <a:spAutoFit/>
          </a:bodyPr>
          <a:lstStyle/>
          <a:p>
            <a:pPr marL="276120">
              <a:lnSpc>
                <a:spcPct val="100000"/>
              </a:lnSpc>
            </a:pPr>
            <a:r>
              <a:rPr lang="ru-RU" sz="2400" b="1" spc="-1" dirty="0" smtClean="0">
                <a:solidFill>
                  <a:srgbClr val="7030A0"/>
                </a:solidFill>
                <a:latin typeface="Arial"/>
              </a:rPr>
              <a:t>Физическое</a:t>
            </a:r>
            <a:r>
              <a:rPr lang="ru-RU" sz="2400" b="1" strike="noStrike" spc="-46" dirty="0" smtClean="0">
                <a:solidFill>
                  <a:srgbClr val="7030A0"/>
                </a:solidFill>
                <a:latin typeface="Arial"/>
              </a:rPr>
              <a:t> </a:t>
            </a:r>
            <a:r>
              <a:rPr lang="ru-RU" sz="2400" b="1" strike="noStrike" spc="-1" dirty="0" smtClean="0">
                <a:solidFill>
                  <a:srgbClr val="7030A0"/>
                </a:solidFill>
                <a:latin typeface="Arial"/>
              </a:rPr>
              <a:t>развитие</a:t>
            </a:r>
            <a:endParaRPr lang="ru-RU" sz="2400" b="1" spc="-1" dirty="0">
              <a:solidFill>
                <a:srgbClr val="7030A0"/>
              </a:solidFill>
              <a:latin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92" b="14824"/>
          <a:stretch/>
        </p:blipFill>
        <p:spPr>
          <a:xfrm>
            <a:off x="1094510" y="1334270"/>
            <a:ext cx="6331526" cy="42075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03615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stomShape 1"/>
          <p:cNvSpPr/>
          <p:nvPr/>
        </p:nvSpPr>
        <p:spPr>
          <a:xfrm>
            <a:off x="228642" y="188644"/>
            <a:ext cx="7488339" cy="874134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12240" rIns="0" bIns="0">
            <a:spAutoFit/>
          </a:bodyPr>
          <a:lstStyle/>
          <a:p>
            <a:pPr marL="2520" algn="ctr">
              <a:lnSpc>
                <a:spcPct val="100000"/>
              </a:lnSpc>
              <a:spcBef>
                <a:spcPts val="96"/>
              </a:spcBef>
            </a:pPr>
            <a:r>
              <a:rPr lang="ru-RU" sz="2800" b="1" i="1" strike="noStrike" spc="-7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2800" b="1" i="1" strike="noStrike" spc="-766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800" b="1" i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2800" b="0" strike="noStrike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4691" y="1270596"/>
            <a:ext cx="9019309" cy="4979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i="1" kern="150" dirty="0">
                <a:solidFill>
                  <a:srgbClr val="FF0000"/>
                </a:solidFill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 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 CYR" panose="02020603050405020304" pitchFamily="18" charset="0"/>
                <a:ea typeface="Calibri" panose="020F0502020204030204" pitchFamily="34" charset="0"/>
                <a:cs typeface="Times New Roman CYR" panose="02020603050405020304" pitchFamily="18" charset="0"/>
              </a:rPr>
              <a:t>Психолого-педагогические условия, обеспечивающие развитие ребенка</a:t>
            </a:r>
            <a:endParaRPr lang="ru-RU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70510" algn="just">
              <a:lnSpc>
                <a:spcPct val="107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400" dirty="0">
                <a:solidFill>
                  <a:srgbClr val="002060"/>
                </a:solidFill>
                <a:latin typeface="Times New Roman CYR" panose="02020603050405020304" pitchFamily="18" charset="0"/>
                <a:ea typeface="Calibri" panose="020F0502020204030204" pitchFamily="34" charset="0"/>
                <a:cs typeface="Times New Roman CYR" panose="02020603050405020304" pitchFamily="18" charset="0"/>
              </a:rPr>
              <a:t>Программа предполагает создание следующих психолого-педагогических условий, обеспечивающих развитие ребенка в соответствии с его возрастными и индивидуальными возможностями и интересами.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7051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1400" b="1" i="1" dirty="0">
                <a:solidFill>
                  <a:srgbClr val="002060"/>
                </a:solidFill>
                <a:latin typeface="Times New Roman CYR" panose="02020603050405020304" pitchFamily="18" charset="0"/>
                <a:ea typeface="Calibri" panose="020F0502020204030204" pitchFamily="34" charset="0"/>
                <a:cs typeface="Times New Roman CYR" panose="02020603050405020304" pitchFamily="18" charset="0"/>
              </a:rPr>
              <a:t>Личностно-порождающее взаимодействие взрослых с детьми,</a:t>
            </a:r>
            <a:r>
              <a:rPr lang="ru-RU" sz="1400" dirty="0">
                <a:solidFill>
                  <a:srgbClr val="002060"/>
                </a:solidFill>
                <a:latin typeface="Times New Roman CYR" panose="02020603050405020304" pitchFamily="18" charset="0"/>
                <a:ea typeface="Calibri" panose="020F0502020204030204" pitchFamily="34" charset="0"/>
                <a:cs typeface="Times New Roman CYR" panose="02020603050405020304" pitchFamily="18" charset="0"/>
              </a:rPr>
              <a:t> предполагающее создание таких ситуаций, в которых каждому ребенку предоставляется возможность выбора деятельности, партнера, средств и пр.; обеспечивается опора на его личный опыт при освоении новых знаний и жизненных навыков.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7051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1400" b="1" i="1" dirty="0">
                <a:solidFill>
                  <a:srgbClr val="002060"/>
                </a:solidFill>
                <a:latin typeface="Times New Roman CYR" panose="02020603050405020304" pitchFamily="18" charset="0"/>
                <a:ea typeface="Calibri" panose="020F0502020204030204" pitchFamily="34" charset="0"/>
                <a:cs typeface="Times New Roman CYR" panose="02020603050405020304" pitchFamily="18" charset="0"/>
              </a:rPr>
              <a:t>Ориентированность педагогической оценки на относительные показатели детской успешности, </a:t>
            </a:r>
            <a:r>
              <a:rPr lang="ru-RU" sz="1400" dirty="0">
                <a:solidFill>
                  <a:srgbClr val="002060"/>
                </a:solidFill>
                <a:latin typeface="Times New Roman CYR" panose="02020603050405020304" pitchFamily="18" charset="0"/>
                <a:ea typeface="Calibri" panose="020F0502020204030204" pitchFamily="34" charset="0"/>
                <a:cs typeface="Times New Roman CYR" panose="02020603050405020304" pitchFamily="18" charset="0"/>
              </a:rPr>
              <a:t>то есть сравнение нынешних и предыдущих достижений ребенка, стимулирование самооценки.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7051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1400" b="1" i="1" dirty="0">
                <a:solidFill>
                  <a:srgbClr val="002060"/>
                </a:solidFill>
                <a:latin typeface="Times New Roman CYR" panose="02020603050405020304" pitchFamily="18" charset="0"/>
                <a:ea typeface="Calibri" panose="020F0502020204030204" pitchFamily="34" charset="0"/>
                <a:cs typeface="Times New Roman CYR" panose="02020603050405020304" pitchFamily="18" charset="0"/>
              </a:rPr>
              <a:t>Формирование игры </a:t>
            </a:r>
            <a:r>
              <a:rPr lang="ru-RU" sz="1400" dirty="0">
                <a:solidFill>
                  <a:srgbClr val="002060"/>
                </a:solidFill>
                <a:latin typeface="Times New Roman CYR" panose="02020603050405020304" pitchFamily="18" charset="0"/>
                <a:ea typeface="Calibri" panose="020F0502020204030204" pitchFamily="34" charset="0"/>
                <a:cs typeface="Times New Roman CYR" panose="02020603050405020304" pitchFamily="18" charset="0"/>
              </a:rPr>
              <a:t>как важнейшего фактора развития ребенка.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7051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ru-RU" sz="1400" b="1" i="1" dirty="0">
                <a:solidFill>
                  <a:srgbClr val="002060"/>
                </a:solidFill>
                <a:latin typeface="Times New Roman CYR" panose="02020603050405020304" pitchFamily="18" charset="0"/>
                <a:ea typeface="Calibri" panose="020F0502020204030204" pitchFamily="34" charset="0"/>
                <a:cs typeface="Times New Roman CYR" panose="02020603050405020304" pitchFamily="18" charset="0"/>
              </a:rPr>
              <a:t>Создание развивающей образовательной среды, </a:t>
            </a:r>
            <a:r>
              <a:rPr lang="ru-RU" sz="1400" dirty="0">
                <a:solidFill>
                  <a:srgbClr val="002060"/>
                </a:solidFill>
                <a:latin typeface="Times New Roman CYR" panose="02020603050405020304" pitchFamily="18" charset="0"/>
                <a:ea typeface="Calibri" panose="020F0502020204030204" pitchFamily="34" charset="0"/>
                <a:cs typeface="Times New Roman CYR" panose="02020603050405020304" pitchFamily="18" charset="0"/>
              </a:rPr>
              <a:t>способствующей физическому, социально-коммуникативному, познавательному, речевому, художественно-эстетическому развитию ребенка и сохранению его индивидуальности.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7051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ru-RU" sz="1400" b="1" i="1" dirty="0">
                <a:solidFill>
                  <a:srgbClr val="002060"/>
                </a:solidFill>
                <a:latin typeface="Times New Roman CYR" panose="02020603050405020304" pitchFamily="18" charset="0"/>
                <a:ea typeface="Calibri" panose="020F0502020204030204" pitchFamily="34" charset="0"/>
                <a:cs typeface="Times New Roman CYR" panose="02020603050405020304" pitchFamily="18" charset="0"/>
              </a:rPr>
              <a:t>Сбалансированность репродуктивной</a:t>
            </a:r>
            <a:r>
              <a:rPr lang="ru-RU" sz="1400" dirty="0">
                <a:solidFill>
                  <a:srgbClr val="002060"/>
                </a:solidFill>
                <a:latin typeface="Times New Roman CYR" panose="02020603050405020304" pitchFamily="18" charset="0"/>
                <a:ea typeface="Calibri" panose="020F0502020204030204" pitchFamily="34" charset="0"/>
                <a:cs typeface="Times New Roman CYR" panose="02020603050405020304" pitchFamily="18" charset="0"/>
              </a:rPr>
              <a:t> (воспроизводящей готовый образец) </a:t>
            </a:r>
            <a:r>
              <a:rPr lang="ru-RU" sz="1400" b="1" i="1" dirty="0">
                <a:solidFill>
                  <a:srgbClr val="002060"/>
                </a:solidFill>
                <a:latin typeface="Times New Roman CYR" panose="02020603050405020304" pitchFamily="18" charset="0"/>
                <a:ea typeface="Calibri" panose="020F0502020204030204" pitchFamily="34" charset="0"/>
                <a:cs typeface="Times New Roman CYR" panose="02020603050405020304" pitchFamily="18" charset="0"/>
              </a:rPr>
              <a:t>и продуктивной </a:t>
            </a:r>
            <a:r>
              <a:rPr lang="ru-RU" sz="1400" dirty="0">
                <a:solidFill>
                  <a:srgbClr val="002060"/>
                </a:solidFill>
                <a:latin typeface="Times New Roman CYR" panose="02020603050405020304" pitchFamily="18" charset="0"/>
                <a:ea typeface="Calibri" panose="020F0502020204030204" pitchFamily="34" charset="0"/>
                <a:cs typeface="Times New Roman CYR" panose="02020603050405020304" pitchFamily="18" charset="0"/>
              </a:rPr>
              <a:t>(производящей субъективно новый продукт) </a:t>
            </a:r>
            <a:r>
              <a:rPr lang="ru-RU" sz="1400" b="1" i="1" dirty="0">
                <a:solidFill>
                  <a:srgbClr val="002060"/>
                </a:solidFill>
                <a:latin typeface="Times New Roman CYR" panose="02020603050405020304" pitchFamily="18" charset="0"/>
                <a:ea typeface="Calibri" panose="020F0502020204030204" pitchFamily="34" charset="0"/>
                <a:cs typeface="Times New Roman CYR" panose="02020603050405020304" pitchFamily="18" charset="0"/>
              </a:rPr>
              <a:t>деятельности, </a:t>
            </a:r>
            <a:r>
              <a:rPr lang="ru-RU" sz="1400" dirty="0">
                <a:solidFill>
                  <a:srgbClr val="002060"/>
                </a:solidFill>
                <a:latin typeface="Times New Roman CYR" panose="02020603050405020304" pitchFamily="18" charset="0"/>
                <a:ea typeface="Calibri" panose="020F0502020204030204" pitchFamily="34" charset="0"/>
                <a:cs typeface="Times New Roman CYR" panose="02020603050405020304" pitchFamily="18" charset="0"/>
              </a:rPr>
              <a:t>то есть деятельности по освоению культурных форм и образцов и детской исследовательской, творческой деятельности; совместных и самостоятельных, подвижных и статичных форм активности.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7051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lang="ru-RU" sz="1400" b="1" i="1" dirty="0">
                <a:solidFill>
                  <a:srgbClr val="002060"/>
                </a:solidFill>
                <a:latin typeface="Times New Roman CYR" panose="02020603050405020304" pitchFamily="18" charset="0"/>
                <a:ea typeface="Calibri" panose="020F0502020204030204" pitchFamily="34" charset="0"/>
                <a:cs typeface="Times New Roman CYR" panose="02020603050405020304" pitchFamily="18" charset="0"/>
              </a:rPr>
              <a:t>Участие семьи </a:t>
            </a:r>
            <a:r>
              <a:rPr lang="ru-RU" sz="1400" dirty="0">
                <a:solidFill>
                  <a:srgbClr val="002060"/>
                </a:solidFill>
                <a:latin typeface="Times New Roman CYR" panose="02020603050405020304" pitchFamily="18" charset="0"/>
                <a:ea typeface="Calibri" panose="020F0502020204030204" pitchFamily="34" charset="0"/>
                <a:cs typeface="Times New Roman CYR" panose="02020603050405020304" pitchFamily="18" charset="0"/>
              </a:rPr>
              <a:t>как необходимое условие для полноценного развития ребенка дошкольного возраста.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270510"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</a:t>
            </a:r>
            <a:r>
              <a:rPr lang="ru-RU" sz="1400" b="1" i="1" dirty="0">
                <a:solidFill>
                  <a:srgbClr val="002060"/>
                </a:solidFill>
                <a:latin typeface="Times New Roman CYR" panose="02020603050405020304" pitchFamily="18" charset="0"/>
                <a:ea typeface="Calibri" panose="020F0502020204030204" pitchFamily="34" charset="0"/>
                <a:cs typeface="Times New Roman CYR" panose="02020603050405020304" pitchFamily="18" charset="0"/>
              </a:rPr>
              <a:t>Профессиональное развитие педагогов, </a:t>
            </a:r>
            <a:r>
              <a:rPr lang="ru-RU" sz="1400" dirty="0">
                <a:solidFill>
                  <a:srgbClr val="002060"/>
                </a:solidFill>
                <a:latin typeface="Times New Roman CYR" panose="02020603050405020304" pitchFamily="18" charset="0"/>
                <a:ea typeface="Calibri" panose="020F0502020204030204" pitchFamily="34" charset="0"/>
                <a:cs typeface="Times New Roman CYR" panose="02020603050405020304" pitchFamily="18" charset="0"/>
              </a:rPr>
              <a:t>направленное на развитие профессиональных компетентностей, в том числе коммуникативной компетентности и мастерства мотивирования ребенка, а также владения правилами безопасного пользования Интернетом, предполагающее создание сетевого взаимодействия педагогов и управленцев, работающих по Программе.</a:t>
            </a:r>
            <a:endParaRPr lang="ru-RU" sz="1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443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stomShape 1"/>
          <p:cNvSpPr/>
          <p:nvPr/>
        </p:nvSpPr>
        <p:spPr>
          <a:xfrm>
            <a:off x="228642" y="188644"/>
            <a:ext cx="7488339" cy="874134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12240" rIns="0" bIns="0">
            <a:spAutoFit/>
          </a:bodyPr>
          <a:lstStyle/>
          <a:p>
            <a:pPr marL="2520" algn="ctr">
              <a:lnSpc>
                <a:spcPct val="100000"/>
              </a:lnSpc>
              <a:spcBef>
                <a:spcPts val="96"/>
              </a:spcBef>
            </a:pPr>
            <a:r>
              <a:rPr lang="ru-RU" sz="2800" b="1" i="1" strike="noStrike" spc="-7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2800" b="1" i="1" strike="noStrike" spc="-766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800" b="1" i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2800" b="0" strike="noStrike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10491" y="1159933"/>
            <a:ext cx="75645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2000" kern="150" dirty="0">
                <a:solidFill>
                  <a:srgbClr val="FF0000"/>
                </a:solidFill>
                <a:latin typeface="+mj-lt"/>
                <a:ea typeface="Andale Sans UI"/>
                <a:cs typeface="Tahoma" panose="020B0604030504040204" pitchFamily="34" charset="0"/>
              </a:rPr>
              <a:t> </a:t>
            </a:r>
            <a:r>
              <a:rPr lang="de-DE" sz="2000" b="1" kern="150" dirty="0">
                <a:solidFill>
                  <a:srgbClr val="FF0000"/>
                </a:solidFill>
                <a:latin typeface="+mj-lt"/>
                <a:ea typeface="Andale Sans UI"/>
                <a:cs typeface="Tahoma" panose="020B0604030504040204" pitchFamily="34" charset="0"/>
              </a:rPr>
              <a:t>Развитие самостоятельности и детской инициативы</a:t>
            </a:r>
            <a:endParaRPr lang="ru-RU" sz="2000" b="1" kern="150" dirty="0">
              <a:solidFill>
                <a:srgbClr val="FF0000"/>
              </a:solidFill>
              <a:latin typeface="+mj-lt"/>
              <a:ea typeface="Andale Sans UI"/>
              <a:cs typeface="Tahoma" panose="020B060403050404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de-DE" sz="2000" b="1" kern="150" dirty="0">
                <a:solidFill>
                  <a:srgbClr val="FF0000"/>
                </a:solidFill>
                <a:latin typeface="+mj-lt"/>
                <a:ea typeface="Andale Sans UI"/>
                <a:cs typeface="Tahoma" panose="020B0604030504040204" pitchFamily="34" charset="0"/>
              </a:rPr>
              <a:t>в сквозных механизмах развития ребенка</a:t>
            </a:r>
            <a:endParaRPr lang="ru-RU" sz="2000" b="1" dirty="0">
              <a:solidFill>
                <a:srgbClr val="FF0000"/>
              </a:solidFill>
              <a:latin typeface="+mj-l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5332331"/>
              </p:ext>
            </p:extLst>
          </p:nvPr>
        </p:nvGraphicFramePr>
        <p:xfrm>
          <a:off x="401782" y="1964975"/>
          <a:ext cx="8382000" cy="45605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9231">
                  <a:extLst>
                    <a:ext uri="{9D8B030D-6E8A-4147-A177-3AD203B41FA5}">
                      <a16:colId xmlns:a16="http://schemas.microsoft.com/office/drawing/2014/main" val="1065680517"/>
                    </a:ext>
                  </a:extLst>
                </a:gridCol>
                <a:gridCol w="6772769">
                  <a:extLst>
                    <a:ext uri="{9D8B030D-6E8A-4147-A177-3AD203B41FA5}">
                      <a16:colId xmlns:a16="http://schemas.microsoft.com/office/drawing/2014/main" val="3732640155"/>
                    </a:ext>
                  </a:extLst>
                </a:gridCol>
              </a:tblGrid>
              <a:tr h="2686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50" dirty="0">
                          <a:effectLst/>
                        </a:rPr>
                        <a:t>Виды деятельности</a:t>
                      </a:r>
                      <a:endParaRPr lang="ru-RU" sz="1000" kern="150" dirty="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23874" marR="23874" marT="23874" marB="2387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50" dirty="0">
                          <a:effectLst/>
                        </a:rPr>
                        <a:t>Содержание работы</a:t>
                      </a:r>
                      <a:endParaRPr lang="ru-RU" sz="1000" kern="150" dirty="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23874" marR="23874" marT="23874" marB="23874" anchor="ctr"/>
                </a:tc>
                <a:extLst>
                  <a:ext uri="{0D108BD9-81ED-4DB2-BD59-A6C34878D82A}">
                    <a16:rowId xmlns:a16="http://schemas.microsoft.com/office/drawing/2014/main" val="1455832481"/>
                  </a:ext>
                </a:extLst>
              </a:tr>
              <a:tr h="12893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50" dirty="0">
                          <a:effectLst/>
                        </a:rPr>
                        <a:t>Игровая</a:t>
                      </a:r>
                      <a:endParaRPr lang="ru-RU" sz="1000" kern="150" dirty="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23874" marR="23874" marT="23874" marB="23874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50" dirty="0">
                          <a:effectLst/>
                        </a:rPr>
                        <a:t>Игры дают возможность активному проявлению индивидуальности ребенка, его находчивости, сообразительности, </a:t>
                      </a:r>
                      <a:r>
                        <a:rPr lang="ru-RU" sz="1000" kern="150" dirty="0" smtClean="0">
                          <a:effectLst/>
                        </a:rPr>
                        <a:t>воображения. </a:t>
                      </a:r>
                      <a:r>
                        <a:rPr lang="ru-RU" sz="1000" kern="150" dirty="0">
                          <a:effectLst/>
                        </a:rPr>
                        <a:t>Особое место занимают игры, которые создаются самими детьми. Игра как самостоятельная деятельность детей способствует </a:t>
                      </a:r>
                      <a:r>
                        <a:rPr lang="ru-RU" sz="1000" kern="150" dirty="0" smtClean="0">
                          <a:effectLst/>
                        </a:rPr>
                        <a:t>приобретению </a:t>
                      </a:r>
                      <a:r>
                        <a:rPr lang="ru-RU" sz="1000" kern="150" dirty="0">
                          <a:effectLst/>
                        </a:rPr>
                        <a:t>ими опыта организации совместной деятельности на основе </a:t>
                      </a:r>
                      <a:r>
                        <a:rPr lang="ru-RU" sz="1000" kern="150" dirty="0" smtClean="0">
                          <a:effectLst/>
                        </a:rPr>
                        <a:t>предварительного </a:t>
                      </a:r>
                      <a:r>
                        <a:rPr lang="ru-RU" sz="1000" kern="150" dirty="0">
                          <a:effectLst/>
                        </a:rPr>
                        <a:t>обдумывания, обсуждения общей цели, совместных усилий к ее достижению, общих интересов и переживаний. При организации игры </a:t>
                      </a:r>
                      <a:r>
                        <a:rPr lang="ru-RU" sz="1000" kern="150" dirty="0" smtClean="0">
                          <a:effectLst/>
                        </a:rPr>
                        <a:t>педагог стремится </a:t>
                      </a:r>
                      <a:r>
                        <a:rPr lang="ru-RU" sz="1000" kern="150" dirty="0">
                          <a:effectLst/>
                        </a:rPr>
                        <a:t>к тому, чтобы дети могли проявить творческую инициативу и активность, помогает детям «погрузится» в игровую ситуацию и решать возникшие вопросы самостоятельно.</a:t>
                      </a:r>
                      <a:endParaRPr lang="ru-RU" sz="1000" kern="150" dirty="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23874" marR="23874" marT="23874" marB="23874"/>
                </a:tc>
                <a:extLst>
                  <a:ext uri="{0D108BD9-81ED-4DB2-BD59-A6C34878D82A}">
                    <a16:rowId xmlns:a16="http://schemas.microsoft.com/office/drawing/2014/main" val="2717606510"/>
                  </a:ext>
                </a:extLst>
              </a:tr>
              <a:tr h="14666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50" dirty="0">
                          <a:effectLst/>
                        </a:rPr>
                        <a:t>Познавательно - исследовательская</a:t>
                      </a:r>
                      <a:endParaRPr lang="ru-RU" sz="1000" kern="150" dirty="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23874" marR="23874" marT="23874" marB="23874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50" dirty="0">
                          <a:effectLst/>
                        </a:rPr>
                        <a:t>У дошкольников формируется </a:t>
                      </a:r>
                      <a:r>
                        <a:rPr lang="ru-RU" sz="1000" kern="150" dirty="0" smtClean="0">
                          <a:effectLst/>
                        </a:rPr>
                        <a:t>арсенал </a:t>
                      </a:r>
                      <a:r>
                        <a:rPr lang="ru-RU" sz="1000" kern="150" dirty="0">
                          <a:effectLst/>
                        </a:rPr>
                        <a:t>способов познания: наблюдение и самонаблюдение; сенсорное обследование объектов; логические операции; простейшие измерения; </a:t>
                      </a:r>
                      <a:r>
                        <a:rPr lang="ru-RU" sz="1000" kern="150" dirty="0" smtClean="0">
                          <a:effectLst/>
                        </a:rPr>
                        <a:t>экспериментирование; </a:t>
                      </a:r>
                      <a:r>
                        <a:rPr lang="ru-RU" sz="1000" kern="150" dirty="0">
                          <a:effectLst/>
                        </a:rPr>
                        <a:t>просмотр обучающих фильмов и телепередач; поиск информации  в сети интернет; в познавательной литературе и др. Организация условий для самостоятельной </a:t>
                      </a:r>
                      <a:r>
                        <a:rPr lang="ru-RU" sz="1000" kern="150" dirty="0" smtClean="0">
                          <a:effectLst/>
                        </a:rPr>
                        <a:t>познавательно </a:t>
                      </a:r>
                      <a:r>
                        <a:rPr lang="ru-RU" sz="1000" kern="150" dirty="0">
                          <a:effectLst/>
                        </a:rPr>
                        <a:t>— исследовательской деятельности детей подразумевает работу в двух направлениях: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50" dirty="0">
                          <a:effectLst/>
                        </a:rPr>
                        <a:t>- постоянное расширение арсенала объектов, отличающихся ярко выраженной многофункциональностью;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50" dirty="0">
                          <a:effectLst/>
                        </a:rPr>
                        <a:t>- предоставление детям возможности </a:t>
                      </a:r>
                      <a:r>
                        <a:rPr lang="ru-RU" sz="1000" kern="150" dirty="0" smtClean="0">
                          <a:effectLst/>
                        </a:rPr>
                        <a:t>использовать самостоятельно </a:t>
                      </a:r>
                      <a:r>
                        <a:rPr lang="ru-RU" sz="1000" kern="150" dirty="0">
                          <a:effectLst/>
                        </a:rPr>
                        <a:t>обнаруженные ими свойства объектов в разнообразных видах деятельности и побуждение к дальнейшему их изучению</a:t>
                      </a:r>
                      <a:endParaRPr lang="ru-RU" sz="1000" kern="150" dirty="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23874" marR="23874" marT="23874" marB="23874"/>
                </a:tc>
                <a:extLst>
                  <a:ext uri="{0D108BD9-81ED-4DB2-BD59-A6C34878D82A}">
                    <a16:rowId xmlns:a16="http://schemas.microsoft.com/office/drawing/2014/main" val="1834146564"/>
                  </a:ext>
                </a:extLst>
              </a:tr>
              <a:tr h="15358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50">
                          <a:effectLst/>
                        </a:rPr>
                        <a:t>Коммуникативная</a:t>
                      </a:r>
                      <a:endParaRPr lang="ru-RU" sz="1000" kern="15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23874" marR="23874" marT="23874" marB="23874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50" dirty="0">
                          <a:effectLst/>
                        </a:rPr>
                        <a:t>Развитию коммуникативной деятельности (общения в процессе взаимодействия с взрослыми и сверстниками) следует уделять особое внимание. Путь по которому должно идти руководство развитием речи детей в целях формирования у них способности строить связное высказывание, ведет от диалога между взрослыми и ребенком, в котором взрослый берет на себя руководящую роль, направляя ход мысли и способы ее выражения, к развернутой монологической речи самого ребенка.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50" dirty="0">
                          <a:effectLst/>
                        </a:rPr>
                        <a:t>Для поддержки речевой активности педагог проводит беседы с детьми, направляющие их внимание на воплощение интересных событий в словесные игры и сочинение самостоятельных </a:t>
                      </a:r>
                      <a:r>
                        <a:rPr lang="ru-RU" sz="1000" kern="150" dirty="0" smtClean="0">
                          <a:effectLst/>
                        </a:rPr>
                        <a:t>рассказов </a:t>
                      </a:r>
                      <a:r>
                        <a:rPr lang="ru-RU" sz="1000" kern="150" dirty="0">
                          <a:effectLst/>
                        </a:rPr>
                        <a:t>и сказок. В беседе ребенок учится выражать свои мысли в речи, слушать собеседника.</a:t>
                      </a:r>
                      <a:endParaRPr lang="ru-RU" sz="1000" kern="150" dirty="0">
                        <a:effectLst/>
                        <a:latin typeface="Times New Roman" panose="02020603050405020304" pitchFamily="18" charset="0"/>
                        <a:ea typeface="Andale Sans UI"/>
                        <a:cs typeface="Tahoma" panose="020B0604030504040204" pitchFamily="34" charset="0"/>
                      </a:endParaRPr>
                    </a:p>
                  </a:txBody>
                  <a:tcPr marL="23874" marR="23874" marT="23874" marB="23874"/>
                </a:tc>
                <a:extLst>
                  <a:ext uri="{0D108BD9-81ED-4DB2-BD59-A6C34878D82A}">
                    <a16:rowId xmlns:a16="http://schemas.microsoft.com/office/drawing/2014/main" val="19149364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401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stomShape 1"/>
          <p:cNvSpPr/>
          <p:nvPr/>
        </p:nvSpPr>
        <p:spPr>
          <a:xfrm>
            <a:off x="228642" y="188644"/>
            <a:ext cx="7488339" cy="874134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12240" rIns="0" bIns="0">
            <a:spAutoFit/>
          </a:bodyPr>
          <a:lstStyle/>
          <a:p>
            <a:pPr marL="2520" algn="ctr">
              <a:lnSpc>
                <a:spcPct val="100000"/>
              </a:lnSpc>
              <a:spcBef>
                <a:spcPts val="96"/>
              </a:spcBef>
            </a:pPr>
            <a:r>
              <a:rPr lang="ru-RU" sz="2800" b="1" i="1" strike="noStrike" spc="-7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2800" b="1" i="1" strike="noStrike" spc="-766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800" b="1" i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2800" b="0" strike="noStrike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9708" y="1269299"/>
            <a:ext cx="6927273" cy="4996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0510" algn="ctr">
              <a:spcAft>
                <a:spcPts val="0"/>
              </a:spcAft>
            </a:pPr>
            <a:r>
              <a:rPr lang="ru-RU" sz="2000" b="1" kern="150" dirty="0" smtClean="0">
                <a:solidFill>
                  <a:srgbClr val="FF0000"/>
                </a:solidFill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Материально-техническое </a:t>
            </a:r>
            <a:r>
              <a:rPr lang="ru-RU" sz="2000" b="1" kern="150" dirty="0">
                <a:solidFill>
                  <a:srgbClr val="FF0000"/>
                </a:solidFill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обеспечение </a:t>
            </a:r>
            <a:r>
              <a:rPr lang="ru-RU" sz="2000" b="1" kern="150" dirty="0" smtClean="0">
                <a:solidFill>
                  <a:srgbClr val="FF0000"/>
                </a:solidFill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Программы</a:t>
            </a:r>
          </a:p>
          <a:p>
            <a:pPr indent="270510" algn="ctr">
              <a:spcAft>
                <a:spcPts val="0"/>
              </a:spcAft>
            </a:pPr>
            <a:endParaRPr lang="ru-RU" sz="1600" kern="150" dirty="0" smtClean="0">
              <a:solidFill>
                <a:srgbClr val="002060"/>
              </a:solidFill>
              <a:latin typeface="Times New Roman" panose="02020603050405020304" pitchFamily="18" charset="0"/>
              <a:ea typeface="Andale Sans UI"/>
              <a:cs typeface="Tahoma" panose="020B0604030504040204" pitchFamily="34" charset="0"/>
            </a:endParaRPr>
          </a:p>
          <a:p>
            <a:pPr indent="270510">
              <a:spcAft>
                <a:spcPts val="0"/>
              </a:spcAft>
            </a:pPr>
            <a:r>
              <a:rPr lang="ru-RU" sz="1600" kern="150" dirty="0" smtClean="0">
                <a:solidFill>
                  <a:srgbClr val="002060"/>
                </a:solidFill>
                <a:latin typeface="+mj-lt"/>
                <a:ea typeface="Andale Sans UI"/>
                <a:cs typeface="Tahoma" panose="020B0604030504040204" pitchFamily="34" charset="0"/>
              </a:rPr>
              <a:t>МБДОУ </a:t>
            </a:r>
            <a:r>
              <a:rPr lang="ru-RU" sz="1600" kern="150" dirty="0">
                <a:solidFill>
                  <a:srgbClr val="002060"/>
                </a:solidFill>
                <a:latin typeface="+mj-lt"/>
                <a:ea typeface="Andale Sans UI"/>
                <a:cs typeface="Tahoma" panose="020B0604030504040204" pitchFamily="34" charset="0"/>
              </a:rPr>
              <a:t>«Детский сад №78» комбинированного вида с </a:t>
            </a:r>
            <a:r>
              <a:rPr lang="ru-RU" sz="1600" kern="150" dirty="0" err="1">
                <a:solidFill>
                  <a:srgbClr val="002060"/>
                </a:solidFill>
                <a:latin typeface="+mj-lt"/>
                <a:ea typeface="Andale Sans UI"/>
                <a:cs typeface="Tahoma" panose="020B0604030504040204" pitchFamily="34" charset="0"/>
              </a:rPr>
              <a:t>татарким</a:t>
            </a:r>
            <a:r>
              <a:rPr lang="ru-RU" sz="1600" kern="150" dirty="0">
                <a:solidFill>
                  <a:srgbClr val="002060"/>
                </a:solidFill>
                <a:latin typeface="+mj-lt"/>
                <a:ea typeface="Andale Sans UI"/>
                <a:cs typeface="Tahoma" panose="020B0604030504040204" pitchFamily="34" charset="0"/>
              </a:rPr>
              <a:t> языком воспитания и обучения открылся 24 декабря  2014 года. На момент открытия детский сад был оснащен материально – техническим оборудованием для ведения образовательной деятельности.</a:t>
            </a:r>
          </a:p>
          <a:p>
            <a:pPr indent="270510"/>
            <a:r>
              <a:rPr lang="ru-RU" sz="1600" kern="150" dirty="0">
                <a:solidFill>
                  <a:srgbClr val="002060"/>
                </a:solidFill>
                <a:latin typeface="+mj-lt"/>
                <a:ea typeface="Andale Sans UI"/>
                <a:cs typeface="Tahoma" panose="020B0604030504040204" pitchFamily="34" charset="0"/>
              </a:rPr>
              <a:t>Все помещения </a:t>
            </a:r>
            <a:r>
              <a:rPr lang="ru-RU" sz="1600" kern="150" dirty="0" smtClean="0">
                <a:solidFill>
                  <a:srgbClr val="002060"/>
                </a:solidFill>
                <a:latin typeface="+mj-lt"/>
                <a:ea typeface="Andale Sans UI"/>
                <a:cs typeface="Tahoma" panose="020B0604030504040204" pitchFamily="34" charset="0"/>
              </a:rPr>
              <a:t>удовлетворяют </a:t>
            </a:r>
            <a:r>
              <a:rPr lang="ru-RU" sz="1600" kern="150" dirty="0">
                <a:solidFill>
                  <a:srgbClr val="002060"/>
                </a:solidFill>
                <a:latin typeface="+mj-lt"/>
                <a:ea typeface="Andale Sans UI"/>
                <a:cs typeface="Tahoma" panose="020B0604030504040204" pitchFamily="34" charset="0"/>
              </a:rPr>
              <a:t>требованиям СанПин 2.4.1 3049 -</a:t>
            </a:r>
            <a:r>
              <a:rPr lang="ru-RU" sz="1600" kern="150" dirty="0" smtClean="0">
                <a:solidFill>
                  <a:srgbClr val="002060"/>
                </a:solidFill>
                <a:latin typeface="+mj-lt"/>
                <a:ea typeface="Andale Sans UI"/>
                <a:cs typeface="Tahoma" panose="020B0604030504040204" pitchFamily="34" charset="0"/>
              </a:rPr>
              <a:t>13</a:t>
            </a:r>
            <a:r>
              <a:rPr lang="ru-RU" sz="1600" b="1" kern="150" dirty="0">
                <a:solidFill>
                  <a:srgbClr val="002060"/>
                </a:solidFill>
                <a:latin typeface="+mj-lt"/>
                <a:ea typeface="Andale Sans UI"/>
                <a:cs typeface="Tahoma" panose="020B0604030504040204" pitchFamily="34" charset="0"/>
              </a:rPr>
              <a:t> </a:t>
            </a:r>
            <a:endParaRPr lang="ru-RU" sz="1600" kern="150" dirty="0">
              <a:solidFill>
                <a:srgbClr val="002060"/>
              </a:solidFill>
              <a:latin typeface="+mj-lt"/>
              <a:ea typeface="Andale Sans UI"/>
              <a:cs typeface="Tahoma" panose="020B0604030504040204" pitchFamily="34" charset="0"/>
            </a:endParaRPr>
          </a:p>
          <a:p>
            <a:pPr indent="270510"/>
            <a:r>
              <a:rPr lang="ru-RU" sz="1600" kern="150" dirty="0">
                <a:solidFill>
                  <a:srgbClr val="002060"/>
                </a:solidFill>
                <a:latin typeface="+mj-lt"/>
                <a:ea typeface="Andale Sans UI"/>
                <a:cs typeface="Tahoma" panose="020B0604030504040204" pitchFamily="34" charset="0"/>
              </a:rPr>
              <a:t>Проектная мощность ДОУ, </a:t>
            </a:r>
            <a:r>
              <a:rPr lang="ru-RU" sz="1600" kern="150" dirty="0" smtClean="0">
                <a:solidFill>
                  <a:srgbClr val="002060"/>
                </a:solidFill>
                <a:latin typeface="+mj-lt"/>
                <a:ea typeface="Andale Sans UI"/>
                <a:cs typeface="Tahoma" panose="020B0604030504040204" pitchFamily="34" charset="0"/>
              </a:rPr>
              <a:t>используемая </a:t>
            </a:r>
            <a:r>
              <a:rPr lang="ru-RU" sz="1600" kern="150" dirty="0">
                <a:solidFill>
                  <a:srgbClr val="002060"/>
                </a:solidFill>
                <a:latin typeface="+mj-lt"/>
                <a:ea typeface="Andale Sans UI"/>
                <a:cs typeface="Tahoma" panose="020B0604030504040204" pitchFamily="34" charset="0"/>
              </a:rPr>
              <a:t>в образовательных целях:</a:t>
            </a:r>
          </a:p>
          <a:p>
            <a:pPr marL="342900" lvl="0" indent="-342900">
              <a:buFont typeface="Arial" panose="020B0604020202020204" pitchFamily="34" charset="0"/>
              <a:buChar char="–"/>
            </a:pPr>
            <a:r>
              <a:rPr lang="ru-RU" sz="1600" kern="150" dirty="0">
                <a:solidFill>
                  <a:srgbClr val="002060"/>
                </a:solidFill>
                <a:latin typeface="+mj-lt"/>
                <a:ea typeface="OpenSymbol"/>
                <a:cs typeface="OpenSymbol"/>
              </a:rPr>
              <a:t>11 групп, в каждой из которых имеются раздельные групповые и спальные комнаты;</a:t>
            </a:r>
          </a:p>
          <a:p>
            <a:pPr marL="342900" lvl="0" indent="-342900">
              <a:buFont typeface="Arial" panose="020B0604020202020204" pitchFamily="34" charset="0"/>
              <a:buChar char="–"/>
            </a:pPr>
            <a:r>
              <a:rPr lang="ru-RU" sz="1600" kern="150" dirty="0">
                <a:solidFill>
                  <a:srgbClr val="002060"/>
                </a:solidFill>
                <a:latin typeface="+mj-lt"/>
                <a:ea typeface="OpenSymbol"/>
                <a:cs typeface="OpenSymbol"/>
              </a:rPr>
              <a:t>музыкальный зал;</a:t>
            </a:r>
          </a:p>
          <a:p>
            <a:pPr>
              <a:spcAft>
                <a:spcPts val="800"/>
              </a:spcAft>
            </a:pPr>
            <a:r>
              <a:rPr lang="ru-RU" sz="16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физкультурный зал;</a:t>
            </a:r>
          </a:p>
          <a:p>
            <a:pPr>
              <a:spcAft>
                <a:spcPts val="800"/>
              </a:spcAft>
            </a:pPr>
            <a:r>
              <a:rPr lang="ru-RU" sz="16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кабинет педагога - психолога и учителя-логопеда;</a:t>
            </a:r>
          </a:p>
          <a:p>
            <a:pPr>
              <a:spcAft>
                <a:spcPts val="800"/>
              </a:spcAft>
            </a:pPr>
            <a:r>
              <a:rPr lang="ru-RU" sz="16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кабинет развития речи;</a:t>
            </a:r>
          </a:p>
          <a:p>
            <a:pPr>
              <a:spcAft>
                <a:spcPts val="800"/>
              </a:spcAft>
            </a:pPr>
            <a:r>
              <a:rPr lang="ru-RU" sz="16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11 прогулочных площадок;</a:t>
            </a:r>
          </a:p>
          <a:p>
            <a:pPr>
              <a:spcAft>
                <a:spcPts val="800"/>
              </a:spcAft>
            </a:pPr>
            <a:r>
              <a:rPr lang="ru-RU" sz="160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спортивная площадка</a:t>
            </a:r>
            <a:endParaRPr lang="ru-RU" sz="1600" dirty="0">
              <a:solidFill>
                <a:srgbClr val="00206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44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stomShape 1"/>
          <p:cNvSpPr/>
          <p:nvPr/>
        </p:nvSpPr>
        <p:spPr>
          <a:xfrm>
            <a:off x="228642" y="188644"/>
            <a:ext cx="7488339" cy="874134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12240" rIns="0" bIns="0">
            <a:spAutoFit/>
          </a:bodyPr>
          <a:lstStyle/>
          <a:p>
            <a:pPr marL="2520" algn="ctr">
              <a:lnSpc>
                <a:spcPct val="100000"/>
              </a:lnSpc>
              <a:spcBef>
                <a:spcPts val="96"/>
              </a:spcBef>
            </a:pPr>
            <a:r>
              <a:rPr lang="ru-RU" sz="2800" b="1" i="1" strike="noStrike" spc="-7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2800" b="1" i="1" strike="noStrike" spc="-766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800" b="1" i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2800" b="0" strike="noStrike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443345" y="1215178"/>
            <a:ext cx="8174182" cy="511227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74600" rIns="0" bIns="0">
            <a:spAutoFit/>
          </a:bodyPr>
          <a:lstStyle/>
          <a:p>
            <a:pPr marL="1587960">
              <a:spcBef>
                <a:spcPts val="1695"/>
              </a:spcBef>
            </a:pPr>
            <a:r>
              <a:rPr lang="ru-RU" sz="2400" b="1" i="1" strike="noStrike" spc="-1" dirty="0" smtClean="0">
                <a:solidFill>
                  <a:srgbClr val="FF0000"/>
                </a:solidFill>
                <a:latin typeface="Arial"/>
              </a:rPr>
              <a:t>Особенности</a:t>
            </a:r>
            <a:r>
              <a:rPr lang="ru-RU" sz="2400" b="1" i="1" strike="noStrike" spc="-26" dirty="0" smtClean="0">
                <a:solidFill>
                  <a:srgbClr val="FF0000"/>
                </a:solidFill>
                <a:latin typeface="Arial"/>
              </a:rPr>
              <a:t> </a:t>
            </a:r>
            <a:r>
              <a:rPr lang="ru-RU" sz="2400" b="1" i="1" strike="noStrike" spc="-15" dirty="0">
                <a:solidFill>
                  <a:srgbClr val="FF0000"/>
                </a:solidFill>
                <a:latin typeface="Arial"/>
              </a:rPr>
              <a:t>режима</a:t>
            </a:r>
            <a:r>
              <a:rPr lang="ru-RU" sz="2400" b="1" i="1" strike="noStrike" spc="-26" dirty="0">
                <a:solidFill>
                  <a:srgbClr val="FF0000"/>
                </a:solidFill>
                <a:latin typeface="Arial"/>
              </a:rPr>
              <a:t> </a:t>
            </a:r>
            <a:r>
              <a:rPr lang="ru-RU" sz="2400" b="1" i="1" strike="noStrike" spc="-7" dirty="0">
                <a:solidFill>
                  <a:srgbClr val="FF0000"/>
                </a:solidFill>
                <a:latin typeface="Arial"/>
              </a:rPr>
              <a:t>дня</a:t>
            </a:r>
            <a:endParaRPr lang="ru-RU" sz="2400" b="0" strike="noStrike" spc="-1" dirty="0">
              <a:solidFill>
                <a:srgbClr val="FF0000"/>
              </a:solidFill>
              <a:latin typeface="Arial"/>
            </a:endParaRPr>
          </a:p>
          <a:p>
            <a:pPr marL="299160" indent="-286560" algn="just">
              <a:spcBef>
                <a:spcPts val="2194"/>
              </a:spcBef>
              <a:buClr>
                <a:srgbClr val="001F5F"/>
              </a:buClr>
              <a:buFont typeface="Wingdings" charset="2"/>
              <a:buChar char=""/>
            </a:pPr>
            <a:r>
              <a:rPr lang="ru-RU" sz="1600" b="1" i="1" strike="noStrike" spc="-15" dirty="0">
                <a:solidFill>
                  <a:srgbClr val="001F5F"/>
                </a:solidFill>
                <a:latin typeface="Arial"/>
              </a:rPr>
              <a:t>Корректируется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с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учётом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работы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дошкольного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учреждения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в 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зависимости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от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региональных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условий,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а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также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условий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в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местном 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5" dirty="0">
                <a:solidFill>
                  <a:srgbClr val="001F5F"/>
                </a:solidFill>
                <a:latin typeface="Arial"/>
              </a:rPr>
              <a:t>сообществе,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 муниципалитете,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конкретной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ситуации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в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организации,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работающей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по Программе Индивидуальный </a:t>
            </a:r>
            <a:r>
              <a:rPr lang="ru-RU" sz="1600" b="1" i="1" strike="noStrike" spc="-15" dirty="0">
                <a:solidFill>
                  <a:srgbClr val="001F5F"/>
                </a:solidFill>
                <a:latin typeface="Arial"/>
              </a:rPr>
              <a:t>подход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к каждому 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ребенку </a:t>
            </a:r>
            <a:r>
              <a:rPr lang="ru-RU" sz="1600" b="1" i="1" strike="noStrike" spc="4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предусматривает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соответствие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режима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дня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5" dirty="0">
                <a:solidFill>
                  <a:srgbClr val="001F5F"/>
                </a:solidFill>
                <a:latin typeface="Arial"/>
              </a:rPr>
              <a:t>возрасту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 детей, </a:t>
            </a:r>
            <a:r>
              <a:rPr lang="ru-RU" sz="1600" b="1" i="1" strike="noStrike" spc="-43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состоянию</a:t>
            </a:r>
            <a:r>
              <a:rPr lang="ru-RU" sz="1600" b="1" i="1" strike="noStrike" spc="29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их</a:t>
            </a:r>
            <a:r>
              <a:rPr lang="ru-RU" sz="1600" b="1" i="1" strike="noStrike" spc="9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здоровья,</a:t>
            </a:r>
            <a:r>
              <a:rPr lang="ru-RU" sz="1600" b="1" i="1" strike="noStrike" spc="24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потребностям</a:t>
            </a:r>
            <a:r>
              <a:rPr lang="ru-RU" sz="1600" b="1" i="1" strike="noStrike" spc="38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и</a:t>
            </a:r>
            <a:r>
              <a:rPr lang="ru-RU" sz="1600" b="1" i="1" strike="noStrike" spc="4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интересам.</a:t>
            </a:r>
            <a:endParaRPr lang="ru-RU" sz="1600" b="0" strike="noStrike" spc="-1" dirty="0">
              <a:latin typeface="Arial"/>
            </a:endParaRPr>
          </a:p>
          <a:p>
            <a:pPr marL="299160" indent="-286560" algn="just">
              <a:lnSpc>
                <a:spcPct val="114000"/>
              </a:lnSpc>
              <a:buClr>
                <a:srgbClr val="001F5F"/>
              </a:buClr>
              <a:buFont typeface="Wingdings" charset="2"/>
              <a:buChar char=""/>
            </a:pPr>
            <a:r>
              <a:rPr lang="ru-RU" sz="1600" b="1" i="1" strike="noStrike" spc="-15" dirty="0">
                <a:solidFill>
                  <a:srgbClr val="001F5F"/>
                </a:solidFill>
                <a:latin typeface="Arial"/>
              </a:rPr>
              <a:t>Режим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и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построенный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на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21" dirty="0">
                <a:solidFill>
                  <a:srgbClr val="001F5F"/>
                </a:solidFill>
                <a:latin typeface="Arial"/>
              </a:rPr>
              <a:t>его</a:t>
            </a:r>
            <a:r>
              <a:rPr lang="ru-RU" sz="1600" b="1" i="1" strike="noStrike" spc="-15" dirty="0">
                <a:solidFill>
                  <a:srgbClr val="001F5F"/>
                </a:solidFill>
                <a:latin typeface="Arial"/>
              </a:rPr>
              <a:t> основе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распорядок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дня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–</a:t>
            </a:r>
            <a:r>
              <a:rPr lang="ru-RU" sz="1600" b="1" i="1" strike="noStrike" spc="429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конструкция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гибкая,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динамичная.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В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каждом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детском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саду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она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может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быть </a:t>
            </a:r>
            <a:r>
              <a:rPr lang="ru-RU" sz="1600" b="1" i="1" strike="noStrike" spc="-435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откорректирована,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однако продолжительность основных компонентов 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режима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дня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должна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сохраняться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в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5" dirty="0">
                <a:solidFill>
                  <a:srgbClr val="001F5F"/>
                </a:solidFill>
                <a:latin typeface="Arial"/>
              </a:rPr>
              <a:t>соответствии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с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санитарными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и 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гигиеническими</a:t>
            </a:r>
            <a:r>
              <a:rPr lang="ru-RU" sz="1600" b="1" i="1" strike="noStrike" spc="3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5" dirty="0">
                <a:solidFill>
                  <a:srgbClr val="001F5F"/>
                </a:solidFill>
                <a:latin typeface="Arial"/>
              </a:rPr>
              <a:t>нормами</a:t>
            </a:r>
            <a:r>
              <a:rPr lang="ru-RU" sz="1600" b="1" i="1" strike="noStrike" spc="38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и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правилами.</a:t>
            </a:r>
            <a:endParaRPr lang="ru-RU" sz="1600" b="0" strike="noStrike" spc="-1" dirty="0">
              <a:latin typeface="Arial"/>
            </a:endParaRPr>
          </a:p>
          <a:p>
            <a:pPr marL="299160" indent="-286560" algn="just">
              <a:lnSpc>
                <a:spcPct val="114000"/>
              </a:lnSpc>
              <a:buClr>
                <a:srgbClr val="001F5F"/>
              </a:buClr>
              <a:buFont typeface="Wingdings" charset="2"/>
              <a:buChar char=""/>
            </a:pP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В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режиме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дня указана общая продолжительность работы </a:t>
            </a:r>
            <a:r>
              <a:rPr lang="ru-RU" sz="1600" b="1" i="1" strike="noStrike" spc="-1" dirty="0" smtClean="0">
                <a:solidFill>
                  <a:srgbClr val="001F5F"/>
                </a:solidFill>
                <a:latin typeface="Arial"/>
              </a:rPr>
              <a:t>по </a:t>
            </a:r>
            <a:r>
              <a:rPr lang="ru-RU" sz="1600" b="1" i="1" strike="noStrike" spc="4" dirty="0" smtClean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5" dirty="0">
                <a:solidFill>
                  <a:srgbClr val="001F5F"/>
                </a:solidFill>
                <a:latin typeface="Arial"/>
              </a:rPr>
              <a:t>выбору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детей, </a:t>
            </a:r>
            <a:r>
              <a:rPr lang="ru-RU" sz="1600" b="1" i="1" strike="noStrike" spc="-15" dirty="0">
                <a:solidFill>
                  <a:srgbClr val="001F5F"/>
                </a:solidFill>
                <a:latin typeface="Arial"/>
              </a:rPr>
              <a:t>включая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перерывы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между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видами деятельности.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Педагог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5" dirty="0">
                <a:solidFill>
                  <a:srgbClr val="001F5F"/>
                </a:solidFill>
                <a:latin typeface="Arial"/>
              </a:rPr>
              <a:t>дозирует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 образовательную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нагрузку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на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детей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в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зависимости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от </a:t>
            </a:r>
            <a:r>
              <a:rPr lang="ru-RU" sz="1600" b="1" i="1" strike="noStrike" spc="4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наличной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ситуации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в </a:t>
            </a:r>
            <a:r>
              <a:rPr lang="ru-RU" sz="1600" b="1" i="1" strike="noStrike" spc="-15" dirty="0">
                <a:solidFill>
                  <a:srgbClr val="001F5F"/>
                </a:solidFill>
                <a:latin typeface="Arial"/>
              </a:rPr>
              <a:t>группе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(интересов, </a:t>
            </a:r>
            <a:r>
              <a:rPr lang="ru-RU" sz="1600" b="1" i="1" strike="noStrike" spc="-15" dirty="0">
                <a:solidFill>
                  <a:srgbClr val="001F5F"/>
                </a:solidFill>
                <a:latin typeface="Arial"/>
              </a:rPr>
              <a:t>актуального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состояния детей,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их</a:t>
            </a:r>
            <a:r>
              <a:rPr lang="ru-RU" sz="1600" b="1" i="1" strike="noStrike" spc="4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настроения</a:t>
            </a:r>
            <a:r>
              <a:rPr lang="ru-RU" sz="1600" b="1" i="1" strike="noStrike" spc="1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и</a:t>
            </a:r>
            <a:r>
              <a:rPr lang="ru-RU" sz="1600" b="1" i="1" strike="noStrike" spc="4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т.п.).</a:t>
            </a:r>
            <a:endParaRPr lang="ru-RU" sz="1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4535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stomShape 1"/>
          <p:cNvSpPr/>
          <p:nvPr/>
        </p:nvSpPr>
        <p:spPr>
          <a:xfrm>
            <a:off x="228642" y="188644"/>
            <a:ext cx="7488339" cy="874134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12240" rIns="0" bIns="0">
            <a:spAutoFit/>
          </a:bodyPr>
          <a:lstStyle/>
          <a:p>
            <a:pPr marL="2520" algn="ctr">
              <a:lnSpc>
                <a:spcPct val="100000"/>
              </a:lnSpc>
              <a:spcBef>
                <a:spcPts val="96"/>
              </a:spcBef>
            </a:pPr>
            <a:r>
              <a:rPr lang="ru-RU" sz="2800" b="1" i="1" strike="noStrike" spc="-7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2800" b="1" i="1" strike="noStrike" spc="-766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800" b="1" i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2800" b="0" strike="noStrike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581" y="1271121"/>
            <a:ext cx="7375449" cy="511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897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stomShape 1"/>
          <p:cNvSpPr/>
          <p:nvPr/>
        </p:nvSpPr>
        <p:spPr>
          <a:xfrm>
            <a:off x="228642" y="188644"/>
            <a:ext cx="7488339" cy="874134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12240" rIns="0" bIns="0">
            <a:spAutoFit/>
          </a:bodyPr>
          <a:lstStyle/>
          <a:p>
            <a:pPr marL="2520" algn="ctr">
              <a:lnSpc>
                <a:spcPct val="100000"/>
              </a:lnSpc>
              <a:spcBef>
                <a:spcPts val="96"/>
              </a:spcBef>
            </a:pPr>
            <a:r>
              <a:rPr lang="ru-RU" sz="2800" b="1" i="1" strike="noStrike" spc="-7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2800" b="1" i="1" strike="noStrike" spc="-766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800" b="1" i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2800" b="0" strike="noStrike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5018" y="1374665"/>
            <a:ext cx="7869382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Программа включает обязательную часть и часть, формируемую участниками образовательных отношений. Обе части являются взаимодополняющими и необходимыми с точки зрения реализации требований Федерального государственного образовательного стандарта дошкольного образования (далее – ФГОС ДО). Соотношение обязательной части Программы и части, формируемой участниками образовательных отношений (с учётом приоритетной деятельности ДОУ) определено как не менее 60% и не более 40% от общего объёма Программы.</a:t>
            </a:r>
            <a:endParaRPr lang="ru-RU" sz="2000" b="1" dirty="0">
              <a:solidFill>
                <a:srgbClr val="002060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stomShape 1"/>
          <p:cNvSpPr/>
          <p:nvPr/>
        </p:nvSpPr>
        <p:spPr>
          <a:xfrm>
            <a:off x="228642" y="188644"/>
            <a:ext cx="7488339" cy="874134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12240" rIns="0" bIns="0">
            <a:spAutoFit/>
          </a:bodyPr>
          <a:lstStyle/>
          <a:p>
            <a:pPr marL="2520" algn="ctr">
              <a:lnSpc>
                <a:spcPct val="100000"/>
              </a:lnSpc>
              <a:spcBef>
                <a:spcPts val="96"/>
              </a:spcBef>
            </a:pPr>
            <a:r>
              <a:rPr lang="ru-RU" sz="2800" b="1" i="1" strike="noStrike" spc="-7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2800" b="1" i="1" strike="noStrike" spc="-766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800" b="1" i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2800" b="0" strike="noStrike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ustomShape 1"/>
          <p:cNvSpPr/>
          <p:nvPr/>
        </p:nvSpPr>
        <p:spPr>
          <a:xfrm>
            <a:off x="480622" y="1307302"/>
            <a:ext cx="8060400" cy="500896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>
            <a:spAutoFit/>
          </a:bodyPr>
          <a:lstStyle/>
          <a:p>
            <a:pPr marL="12600">
              <a:lnSpc>
                <a:spcPct val="100000"/>
              </a:lnSpc>
              <a:spcBef>
                <a:spcPts val="6"/>
              </a:spcBef>
            </a:pPr>
            <a:r>
              <a:rPr lang="ru-RU" sz="2000" b="1" strike="noStrike" spc="-7" dirty="0" smtClean="0">
                <a:solidFill>
                  <a:srgbClr val="C00000"/>
                </a:solidFill>
                <a:latin typeface="Arial"/>
              </a:rPr>
              <a:t>Программа</a:t>
            </a:r>
            <a:r>
              <a:rPr lang="ru-RU" sz="2000" b="1" strike="noStrike" spc="474" dirty="0" smtClean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2000" b="1" strike="noStrike" spc="-1" dirty="0">
                <a:solidFill>
                  <a:srgbClr val="C00000"/>
                </a:solidFill>
                <a:latin typeface="Arial"/>
              </a:rPr>
              <a:t>разработана</a:t>
            </a:r>
            <a:r>
              <a:rPr lang="ru-RU" sz="2000" b="1" strike="noStrike" spc="-26" dirty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2000" b="1" strike="noStrike" spc="-1" dirty="0">
                <a:solidFill>
                  <a:srgbClr val="C00000"/>
                </a:solidFill>
                <a:latin typeface="Arial"/>
              </a:rPr>
              <a:t>с</a:t>
            </a:r>
            <a:r>
              <a:rPr lang="ru-RU" sz="2000" b="1" strike="noStrike" spc="-15" dirty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2000" b="1" strike="noStrike" spc="-7" dirty="0">
                <a:solidFill>
                  <a:srgbClr val="C00000"/>
                </a:solidFill>
                <a:latin typeface="Arial"/>
              </a:rPr>
              <a:t>учетом:</a:t>
            </a:r>
            <a:endParaRPr lang="ru-RU" sz="2000" b="0" strike="noStrike" spc="-1" dirty="0">
              <a:latin typeface="Arial"/>
            </a:endParaRPr>
          </a:p>
          <a:p>
            <a:pPr marL="355680" indent="-343080">
              <a:lnSpc>
                <a:spcPct val="100000"/>
              </a:lnSpc>
              <a:spcBef>
                <a:spcPts val="434"/>
              </a:spcBef>
              <a:buClr>
                <a:srgbClr val="001F5F"/>
              </a:buClr>
              <a:buFont typeface="Wingdings" charset="2"/>
              <a:buChar char=""/>
            </a:pPr>
            <a:r>
              <a:rPr lang="ru-RU" strike="noStrike" spc="-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Примерной основной </a:t>
            </a:r>
            <a:r>
              <a:rPr lang="ru-RU" strike="noStrike" spc="-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образовательной </a:t>
            </a:r>
            <a:r>
              <a:rPr lang="ru-RU" strike="noStrike" spc="-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программы </a:t>
            </a:r>
            <a:r>
              <a:rPr lang="ru-RU" strike="noStrike" spc="-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дошкольного </a:t>
            </a:r>
            <a:r>
              <a:rPr lang="ru-RU" strike="noStrike" spc="-49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trike="noStrike" spc="-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образования </a:t>
            </a:r>
            <a:r>
              <a:rPr lang="ru-RU" spc="-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</a:rPr>
              <a:t>«Истоки» (создана авторским коллективом НИИ дошкольного образования им. А.В. Запорожца под редакцией доктора педагогических наук, академика РАЕН Ларисы Алексеевны Парамоновой и др.) М.: ТЦ Сфера, 2015.</a:t>
            </a:r>
            <a:endParaRPr lang="ru-RU" strike="noStrike" spc="-1" dirty="0">
              <a:latin typeface="Arial"/>
            </a:endParaRPr>
          </a:p>
          <a:p>
            <a:pPr marL="355680" indent="-343080">
              <a:lnSpc>
                <a:spcPct val="100000"/>
              </a:lnSpc>
              <a:spcBef>
                <a:spcPts val="431"/>
              </a:spcBef>
              <a:buClr>
                <a:srgbClr val="001F5F"/>
              </a:buClr>
              <a:buFont typeface="Wingdings" charset="2"/>
              <a:buChar char=""/>
            </a:pPr>
            <a:r>
              <a:rPr lang="ru-RU" strike="noStrike" spc="-7" dirty="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Парциальной </a:t>
            </a:r>
            <a:r>
              <a:rPr lang="ru-RU" strike="noStrike" spc="-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программы физического воспитания </a:t>
            </a:r>
            <a:r>
              <a:rPr lang="ru-RU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trike="noStrike" spc="-7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Л.И.Пензулаевой</a:t>
            </a:r>
            <a:r>
              <a:rPr lang="ru-RU" strike="noStrike" spc="9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 </a:t>
            </a:r>
            <a:r>
              <a:rPr lang="ru-RU" strike="noStrike" spc="-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«Физическая культура</a:t>
            </a:r>
            <a:r>
              <a:rPr lang="ru-RU" strike="noStrike" spc="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 </a:t>
            </a:r>
            <a:r>
              <a:rPr lang="ru-RU" strike="noStrike" spc="-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в</a:t>
            </a:r>
            <a:r>
              <a:rPr lang="ru-RU" strike="noStrike" spc="-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 детском</a:t>
            </a:r>
            <a:r>
              <a:rPr lang="ru-RU" strike="noStrike" spc="9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 </a:t>
            </a:r>
            <a:r>
              <a:rPr lang="ru-RU" strike="noStrike" spc="-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саду»</a:t>
            </a:r>
            <a:r>
              <a:rPr lang="ru-RU" strike="noStrike" spc="-12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 </a:t>
            </a:r>
            <a:r>
              <a:rPr lang="ru-RU" strike="noStrike" spc="-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(Москва, </a:t>
            </a:r>
            <a:r>
              <a:rPr lang="ru-RU" strike="noStrike" spc="-486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trike="noStrike" spc="-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2010)</a:t>
            </a:r>
            <a:endParaRPr lang="ru-RU" strike="noStrike" spc="-1" dirty="0">
              <a:latin typeface="Arial"/>
            </a:endParaRPr>
          </a:p>
          <a:p>
            <a:pPr marL="355680" indent="-343080">
              <a:lnSpc>
                <a:spcPct val="100000"/>
              </a:lnSpc>
              <a:spcBef>
                <a:spcPts val="434"/>
              </a:spcBef>
              <a:buClr>
                <a:srgbClr val="001F5F"/>
              </a:buClr>
              <a:buFont typeface="Wingdings" charset="2"/>
              <a:buChar char=""/>
            </a:pPr>
            <a:r>
              <a:rPr lang="ru-RU" strike="noStrike" spc="-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Примерной</a:t>
            </a:r>
            <a:r>
              <a:rPr lang="ru-RU" strike="noStrike" spc="49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 </a:t>
            </a:r>
            <a:r>
              <a:rPr lang="ru-RU" strike="noStrike" spc="-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адаптированной</a:t>
            </a:r>
            <a:r>
              <a:rPr lang="ru-RU" strike="noStrike" spc="-32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 </a:t>
            </a:r>
            <a:r>
              <a:rPr lang="ru-RU" strike="noStrike" spc="-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основной</a:t>
            </a:r>
            <a:r>
              <a:rPr lang="ru-RU" strike="noStrike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 </a:t>
            </a:r>
            <a:r>
              <a:rPr lang="ru-RU" strike="noStrike" spc="-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образовательной</a:t>
            </a:r>
            <a:endParaRPr lang="ru-RU" strike="noStrike" spc="-1" dirty="0">
              <a:latin typeface="Arial"/>
            </a:endParaRPr>
          </a:p>
          <a:p>
            <a:pPr marL="355680">
              <a:lnSpc>
                <a:spcPct val="100000"/>
              </a:lnSpc>
            </a:pPr>
            <a:r>
              <a:rPr lang="ru-RU" strike="noStrike" spc="-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программы</a:t>
            </a:r>
            <a:r>
              <a:rPr lang="ru-RU" strike="noStrike" spc="-12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 </a:t>
            </a:r>
            <a:r>
              <a:rPr lang="ru-RU" strike="noStrike" spc="-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для</a:t>
            </a:r>
            <a:r>
              <a:rPr lang="ru-RU" strike="noStrike" spc="9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 </a:t>
            </a:r>
            <a:r>
              <a:rPr lang="ru-RU" strike="noStrike" spc="-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детей</a:t>
            </a:r>
            <a:r>
              <a:rPr lang="ru-RU" strike="noStrike" spc="-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 с</a:t>
            </a:r>
            <a:r>
              <a:rPr lang="ru-RU" strike="noStrike" spc="-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 </a:t>
            </a:r>
            <a:r>
              <a:rPr lang="ru-RU" strike="noStrike" spc="-12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тяжелыми</a:t>
            </a:r>
            <a:r>
              <a:rPr lang="ru-RU" strike="noStrike" spc="29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 </a:t>
            </a:r>
            <a:r>
              <a:rPr lang="ru-RU" strike="noStrike" spc="-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нарушениями</a:t>
            </a:r>
            <a:r>
              <a:rPr lang="ru-RU" strike="noStrike" spc="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 </a:t>
            </a:r>
            <a:r>
              <a:rPr lang="ru-RU" strike="noStrike" spc="-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речи</a:t>
            </a:r>
            <a:r>
              <a:rPr lang="ru-RU" strike="noStrike" spc="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 </a:t>
            </a:r>
            <a:r>
              <a:rPr lang="ru-RU" strike="noStrike" spc="-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с 5</a:t>
            </a:r>
            <a:r>
              <a:rPr lang="ru-RU" strike="noStrike" spc="-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 </a:t>
            </a:r>
            <a:r>
              <a:rPr lang="ru-RU" strike="noStrike" spc="-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до 7 </a:t>
            </a:r>
            <a:r>
              <a:rPr lang="ru-RU" strike="noStrike" spc="-486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trike="noStrike" spc="-7" dirty="0" err="1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лет.Н.В</a:t>
            </a:r>
            <a:r>
              <a:rPr lang="ru-RU" strike="noStrike" spc="-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.</a:t>
            </a:r>
            <a:r>
              <a:rPr lang="ru-RU" strike="noStrike" spc="-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 </a:t>
            </a:r>
            <a:r>
              <a:rPr lang="ru-RU" strike="noStrike" spc="-7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Нищевой</a:t>
            </a:r>
            <a:r>
              <a:rPr lang="ru-RU" strike="noStrike" spc="-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. Санкт-Петербург</a:t>
            </a:r>
            <a:r>
              <a:rPr lang="ru-RU" strike="noStrike" spc="18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 </a:t>
            </a:r>
            <a:r>
              <a:rPr lang="ru-RU" strike="noStrike" spc="-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ДЕТСТВО-ПРЕСС,</a:t>
            </a:r>
            <a:r>
              <a:rPr lang="ru-RU" strike="noStrike" spc="-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 </a:t>
            </a:r>
            <a:r>
              <a:rPr lang="ru-RU" strike="noStrike" spc="-12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2015.</a:t>
            </a:r>
            <a:endParaRPr lang="ru-RU" strike="noStrike" spc="-1" dirty="0">
              <a:latin typeface="Arial"/>
            </a:endParaRPr>
          </a:p>
          <a:p>
            <a:pPr marL="355680" indent="-343080">
              <a:lnSpc>
                <a:spcPct val="100000"/>
              </a:lnSpc>
              <a:spcBef>
                <a:spcPts val="434"/>
              </a:spcBef>
              <a:buClr>
                <a:srgbClr val="001F5F"/>
              </a:buClr>
              <a:buFont typeface="Wingdings" charset="2"/>
              <a:buChar char=""/>
            </a:pPr>
            <a:r>
              <a:rPr lang="ru-RU" strike="noStrike" spc="-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Региональной</a:t>
            </a:r>
            <a:r>
              <a:rPr lang="ru-RU" strike="noStrike" spc="9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 </a:t>
            </a:r>
            <a:r>
              <a:rPr lang="ru-RU" strike="noStrike" spc="-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программы</a:t>
            </a:r>
            <a:r>
              <a:rPr lang="ru-RU" strike="noStrike" spc="9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 </a:t>
            </a:r>
            <a:r>
              <a:rPr lang="ru-RU" strike="noStrike" spc="-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дошкольного</a:t>
            </a:r>
            <a:r>
              <a:rPr lang="ru-RU" strike="noStrike" spc="9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 </a:t>
            </a:r>
            <a:r>
              <a:rPr lang="ru-RU" strike="noStrike" spc="-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образования</a:t>
            </a:r>
            <a:r>
              <a:rPr lang="ru-RU" strike="noStrike" spc="-12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 </a:t>
            </a:r>
            <a:r>
              <a:rPr lang="ru-RU" strike="noStrike" spc="-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«</a:t>
            </a:r>
            <a:r>
              <a:rPr lang="ru-RU" strike="noStrike" spc="-7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Сөенеч</a:t>
            </a:r>
            <a:r>
              <a:rPr lang="ru-RU" strike="noStrike" spc="-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»</a:t>
            </a:r>
            <a:r>
              <a:rPr lang="ru-RU" strike="noStrike" spc="12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 </a:t>
            </a:r>
            <a:r>
              <a:rPr lang="ru-RU" strike="noStrike" spc="-12" dirty="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«</a:t>
            </a:r>
            <a:r>
              <a:rPr lang="ru-RU" strike="noStrike" spc="-12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Радость</a:t>
            </a:r>
            <a:r>
              <a:rPr lang="ru-RU" strike="noStrike" spc="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 </a:t>
            </a:r>
            <a:r>
              <a:rPr lang="ru-RU" strike="noStrike" spc="-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познания»</a:t>
            </a:r>
            <a:r>
              <a:rPr lang="ru-RU" strike="noStrike" spc="469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 </a:t>
            </a:r>
            <a:r>
              <a:rPr lang="ru-RU" strike="noStrike" spc="-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под</a:t>
            </a:r>
            <a:r>
              <a:rPr lang="ru-RU" strike="noStrike" spc="-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 </a:t>
            </a:r>
            <a:r>
              <a:rPr lang="ru-RU" strike="noStrike" spc="-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ред.</a:t>
            </a:r>
            <a:r>
              <a:rPr lang="ru-RU" strike="noStrike" spc="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 </a:t>
            </a:r>
            <a:r>
              <a:rPr lang="ru-RU" strike="noStrike" spc="-7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Шаеховой</a:t>
            </a:r>
            <a:r>
              <a:rPr lang="ru-RU" strike="noStrike" spc="-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 </a:t>
            </a:r>
            <a:r>
              <a:rPr lang="ru-RU" strike="noStrike" spc="-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Р.К.,</a:t>
            </a:r>
            <a:r>
              <a:rPr lang="ru-RU" strike="noStrike" spc="-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 </a:t>
            </a:r>
            <a:r>
              <a:rPr lang="ru-RU" strike="noStrike" spc="-12" dirty="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</a:rPr>
              <a:t>2016г</a:t>
            </a:r>
          </a:p>
          <a:p>
            <a:pPr marL="355680" indent="-343080">
              <a:lnSpc>
                <a:spcPct val="100000"/>
              </a:lnSpc>
              <a:spcBef>
                <a:spcPts val="434"/>
              </a:spcBef>
              <a:buClr>
                <a:srgbClr val="001F5F"/>
              </a:buClr>
              <a:buFont typeface="Wingdings" charset="2"/>
              <a:buChar char=""/>
            </a:pPr>
            <a:r>
              <a:rPr lang="ru-RU" spc="-12" dirty="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</a:rPr>
              <a:t>Учебно </a:t>
            </a:r>
            <a:r>
              <a:rPr lang="ru-RU" spc="-12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</a:rPr>
              <a:t>– методические комплекты по обучению детей родному языку «Туган </a:t>
            </a:r>
            <a:r>
              <a:rPr lang="ru-RU" spc="-12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</a:rPr>
              <a:t>телдә</a:t>
            </a:r>
            <a:r>
              <a:rPr lang="ru-RU" spc="-12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</a:rPr>
              <a:t> </a:t>
            </a:r>
            <a:r>
              <a:rPr lang="ru-RU" spc="-12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</a:rPr>
              <a:t>сөйләшәбез</a:t>
            </a:r>
            <a:r>
              <a:rPr lang="ru-RU" spc="-12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</a:rPr>
              <a:t>» Ф.В.Хазратовой, </a:t>
            </a:r>
            <a:r>
              <a:rPr lang="ru-RU" spc="-12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</a:rPr>
              <a:t>Зариповой</a:t>
            </a:r>
            <a:r>
              <a:rPr lang="ru-RU" spc="-12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</a:rPr>
              <a:t> З.М.  и «Обучение дошкольников татарскому языку» </a:t>
            </a:r>
            <a:r>
              <a:rPr lang="ru-RU" spc="-12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</a:rPr>
              <a:t>Зариповой</a:t>
            </a:r>
            <a:r>
              <a:rPr lang="ru-RU" spc="-12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</a:rPr>
              <a:t> З.М.</a:t>
            </a:r>
            <a:endParaRPr lang="ru-RU" strike="noStrike" spc="-12" dirty="0" smtClean="0">
              <a:solidFill>
                <a:srgbClr val="001F5F"/>
              </a:solidFill>
              <a:uFill>
                <a:solidFill>
                  <a:srgbClr val="001F5F"/>
                </a:solidFill>
              </a:uFill>
              <a:latin typeface="Arial"/>
            </a:endParaRPr>
          </a:p>
          <a:p>
            <a:pPr marL="355680"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3443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stomShape 1"/>
          <p:cNvSpPr/>
          <p:nvPr/>
        </p:nvSpPr>
        <p:spPr>
          <a:xfrm>
            <a:off x="228642" y="188644"/>
            <a:ext cx="7488339" cy="874134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12240" rIns="0" bIns="0">
            <a:spAutoFit/>
          </a:bodyPr>
          <a:lstStyle/>
          <a:p>
            <a:pPr marL="2520" algn="ctr">
              <a:lnSpc>
                <a:spcPct val="100000"/>
              </a:lnSpc>
              <a:spcBef>
                <a:spcPts val="96"/>
              </a:spcBef>
            </a:pPr>
            <a:r>
              <a:rPr lang="ru-RU" sz="2800" b="1" i="1" strike="noStrike" spc="-7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2800" b="1" i="1" strike="noStrike" spc="-766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800" b="1" i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2800" b="0" strike="noStrike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72836" y="1610418"/>
            <a:ext cx="713509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640">
              <a:lnSpc>
                <a:spcPct val="100000"/>
              </a:lnSpc>
            </a:pPr>
            <a:r>
              <a:rPr lang="ru-RU" b="1" spc="-1" dirty="0">
                <a:solidFill>
                  <a:srgbClr val="C00000"/>
                </a:solidFill>
              </a:rPr>
              <a:t>Программа </a:t>
            </a:r>
            <a:r>
              <a:rPr lang="ru-RU" b="1" spc="-7" dirty="0">
                <a:solidFill>
                  <a:srgbClr val="C00000"/>
                </a:solidFill>
              </a:rPr>
              <a:t>нацелена</a:t>
            </a:r>
            <a:r>
              <a:rPr lang="ru-RU" b="1" spc="9" dirty="0">
                <a:solidFill>
                  <a:srgbClr val="C00000"/>
                </a:solidFill>
              </a:rPr>
              <a:t> </a:t>
            </a:r>
            <a:r>
              <a:rPr lang="ru-RU" b="1" spc="-1" dirty="0">
                <a:solidFill>
                  <a:srgbClr val="C00000"/>
                </a:solidFill>
              </a:rPr>
              <a:t>на</a:t>
            </a:r>
            <a:r>
              <a:rPr lang="ru-RU" b="1" spc="-12" dirty="0">
                <a:solidFill>
                  <a:srgbClr val="C00000"/>
                </a:solidFill>
              </a:rPr>
              <a:t> </a:t>
            </a:r>
            <a:r>
              <a:rPr lang="ru-RU" b="1" spc="-7" dirty="0">
                <a:solidFill>
                  <a:srgbClr val="C00000"/>
                </a:solidFill>
              </a:rPr>
              <a:t>то,</a:t>
            </a:r>
            <a:r>
              <a:rPr lang="ru-RU" b="1" spc="4" dirty="0">
                <a:solidFill>
                  <a:srgbClr val="C00000"/>
                </a:solidFill>
              </a:rPr>
              <a:t> </a:t>
            </a:r>
            <a:r>
              <a:rPr lang="ru-RU" b="1" spc="-7" dirty="0">
                <a:solidFill>
                  <a:srgbClr val="C00000"/>
                </a:solidFill>
              </a:rPr>
              <a:t>чтобы ребенок</a:t>
            </a:r>
            <a:r>
              <a:rPr lang="ru-RU" b="1" spc="-12" dirty="0">
                <a:solidFill>
                  <a:srgbClr val="C00000"/>
                </a:solidFill>
              </a:rPr>
              <a:t> </a:t>
            </a:r>
            <a:r>
              <a:rPr lang="ru-RU" b="1" spc="-1" dirty="0">
                <a:solidFill>
                  <a:srgbClr val="C00000"/>
                </a:solidFill>
              </a:rPr>
              <a:t>на</a:t>
            </a:r>
            <a:r>
              <a:rPr lang="ru-RU" b="1" spc="-12" dirty="0">
                <a:solidFill>
                  <a:srgbClr val="C00000"/>
                </a:solidFill>
              </a:rPr>
              <a:t> </a:t>
            </a:r>
            <a:r>
              <a:rPr lang="ru-RU" b="1" spc="-7" dirty="0">
                <a:solidFill>
                  <a:srgbClr val="C00000"/>
                </a:solidFill>
              </a:rPr>
              <a:t>этапе</a:t>
            </a:r>
            <a:r>
              <a:rPr lang="ru-RU" b="1" spc="-1" dirty="0">
                <a:solidFill>
                  <a:srgbClr val="C00000"/>
                </a:solidFill>
              </a:rPr>
              <a:t> </a:t>
            </a:r>
            <a:r>
              <a:rPr lang="ru-RU" b="1" spc="-7" dirty="0">
                <a:solidFill>
                  <a:srgbClr val="C00000"/>
                </a:solidFill>
              </a:rPr>
              <a:t>завершения </a:t>
            </a:r>
            <a:r>
              <a:rPr lang="ru-RU" b="1" spc="-486" dirty="0">
                <a:solidFill>
                  <a:srgbClr val="C00000"/>
                </a:solidFill>
              </a:rPr>
              <a:t> </a:t>
            </a:r>
            <a:r>
              <a:rPr lang="ru-RU" b="1" spc="-7" dirty="0">
                <a:solidFill>
                  <a:srgbClr val="C00000"/>
                </a:solidFill>
              </a:rPr>
              <a:t>дошкольного</a:t>
            </a:r>
            <a:r>
              <a:rPr lang="ru-RU" b="1" spc="4" dirty="0">
                <a:solidFill>
                  <a:srgbClr val="C00000"/>
                </a:solidFill>
              </a:rPr>
              <a:t> </a:t>
            </a:r>
            <a:r>
              <a:rPr lang="ru-RU" b="1" spc="-7" dirty="0">
                <a:solidFill>
                  <a:srgbClr val="C00000"/>
                </a:solidFill>
              </a:rPr>
              <a:t>образования</a:t>
            </a:r>
            <a:r>
              <a:rPr lang="ru-RU" b="1" spc="-35" dirty="0">
                <a:solidFill>
                  <a:srgbClr val="C00000"/>
                </a:solidFill>
              </a:rPr>
              <a:t> </a:t>
            </a:r>
            <a:r>
              <a:rPr lang="ru-RU" b="1" spc="-7" dirty="0">
                <a:solidFill>
                  <a:srgbClr val="C00000"/>
                </a:solidFill>
              </a:rPr>
              <a:t>оказался</a:t>
            </a:r>
            <a:r>
              <a:rPr lang="ru-RU" b="1" spc="4" dirty="0">
                <a:solidFill>
                  <a:srgbClr val="C00000"/>
                </a:solidFill>
              </a:rPr>
              <a:t> </a:t>
            </a:r>
            <a:r>
              <a:rPr lang="ru-RU" b="1" spc="-7" dirty="0">
                <a:solidFill>
                  <a:srgbClr val="C00000"/>
                </a:solidFill>
              </a:rPr>
              <a:t>способен:</a:t>
            </a:r>
            <a:endParaRPr lang="ru-RU" spc="-1" dirty="0"/>
          </a:p>
          <a:p>
            <a:pPr marL="35640">
              <a:lnSpc>
                <a:spcPct val="100000"/>
              </a:lnSpc>
              <a:spcBef>
                <a:spcPts val="40"/>
              </a:spcBef>
            </a:pPr>
            <a:endParaRPr lang="ru-RU" spc="-1" dirty="0"/>
          </a:p>
          <a:p>
            <a:pPr marL="378360" indent="-343080">
              <a:lnSpc>
                <a:spcPct val="100000"/>
              </a:lnSpc>
              <a:buClr>
                <a:srgbClr val="001F5F"/>
              </a:buClr>
              <a:buFont typeface="Wingdings" charset="2"/>
              <a:buChar char=""/>
            </a:pPr>
            <a:r>
              <a:rPr lang="ru-RU" b="1" i="1" spc="-1" dirty="0">
                <a:solidFill>
                  <a:srgbClr val="001F5F"/>
                </a:solidFill>
              </a:rPr>
              <a:t>принимать</a:t>
            </a:r>
            <a:r>
              <a:rPr lang="ru-RU" b="1" i="1" spc="-12" dirty="0">
                <a:solidFill>
                  <a:srgbClr val="001F5F"/>
                </a:solidFill>
              </a:rPr>
              <a:t> </a:t>
            </a:r>
            <a:r>
              <a:rPr lang="ru-RU" b="1" i="1" spc="-7" dirty="0">
                <a:solidFill>
                  <a:srgbClr val="001F5F"/>
                </a:solidFill>
              </a:rPr>
              <a:t>перемены</a:t>
            </a:r>
            <a:r>
              <a:rPr lang="ru-RU" b="1" i="1" spc="-1" dirty="0">
                <a:solidFill>
                  <a:srgbClr val="001F5F"/>
                </a:solidFill>
              </a:rPr>
              <a:t> и</a:t>
            </a:r>
            <a:r>
              <a:rPr lang="ru-RU" b="1" i="1" spc="-15" dirty="0">
                <a:solidFill>
                  <a:srgbClr val="001F5F"/>
                </a:solidFill>
              </a:rPr>
              <a:t> </a:t>
            </a:r>
            <a:r>
              <a:rPr lang="ru-RU" b="1" i="1" spc="-7" dirty="0">
                <a:solidFill>
                  <a:srgbClr val="001F5F"/>
                </a:solidFill>
              </a:rPr>
              <a:t>порождать</a:t>
            </a:r>
            <a:r>
              <a:rPr lang="ru-RU" b="1" i="1" spc="-15" dirty="0">
                <a:solidFill>
                  <a:srgbClr val="001F5F"/>
                </a:solidFill>
              </a:rPr>
              <a:t> </a:t>
            </a:r>
            <a:r>
              <a:rPr lang="ru-RU" b="1" i="1" spc="-7" dirty="0">
                <a:solidFill>
                  <a:srgbClr val="001F5F"/>
                </a:solidFill>
              </a:rPr>
              <a:t>их;</a:t>
            </a:r>
            <a:endParaRPr lang="ru-RU" spc="-1" dirty="0"/>
          </a:p>
          <a:p>
            <a:pPr marL="378360" indent="-343080">
              <a:lnSpc>
                <a:spcPct val="100000"/>
              </a:lnSpc>
              <a:buClr>
                <a:srgbClr val="001F5F"/>
              </a:buClr>
              <a:buFont typeface="Wingdings" charset="2"/>
              <a:buChar char=""/>
            </a:pPr>
            <a:r>
              <a:rPr lang="ru-RU" b="1" i="1" spc="-7" dirty="0">
                <a:solidFill>
                  <a:srgbClr val="001F5F"/>
                </a:solidFill>
              </a:rPr>
              <a:t>критически</a:t>
            </a:r>
            <a:r>
              <a:rPr lang="ru-RU" b="1" i="1" spc="-15" dirty="0">
                <a:solidFill>
                  <a:srgbClr val="001F5F"/>
                </a:solidFill>
              </a:rPr>
              <a:t> </a:t>
            </a:r>
            <a:r>
              <a:rPr lang="ru-RU" b="1" i="1" spc="-7" dirty="0">
                <a:solidFill>
                  <a:srgbClr val="001F5F"/>
                </a:solidFill>
              </a:rPr>
              <a:t>мыслить;</a:t>
            </a:r>
            <a:endParaRPr lang="ru-RU" spc="-1" dirty="0"/>
          </a:p>
          <a:p>
            <a:pPr marL="378360" indent="-343080">
              <a:lnSpc>
                <a:spcPct val="100000"/>
              </a:lnSpc>
              <a:buClr>
                <a:srgbClr val="001F5F"/>
              </a:buClr>
              <a:buFont typeface="Wingdings" charset="2"/>
              <a:buChar char=""/>
            </a:pPr>
            <a:r>
              <a:rPr lang="ru-RU" b="1" i="1" spc="-12" dirty="0">
                <a:solidFill>
                  <a:srgbClr val="001F5F"/>
                </a:solidFill>
              </a:rPr>
              <a:t>осуществлять</a:t>
            </a:r>
            <a:r>
              <a:rPr lang="ru-RU" b="1" i="1" spc="49" dirty="0">
                <a:solidFill>
                  <a:srgbClr val="001F5F"/>
                </a:solidFill>
              </a:rPr>
              <a:t> </a:t>
            </a:r>
            <a:r>
              <a:rPr lang="ru-RU" b="1" i="1" spc="-12" dirty="0">
                <a:solidFill>
                  <a:srgbClr val="001F5F"/>
                </a:solidFill>
              </a:rPr>
              <a:t>самостоятельный</a:t>
            </a:r>
            <a:r>
              <a:rPr lang="ru-RU" b="1" i="1" spc="29" dirty="0">
                <a:solidFill>
                  <a:srgbClr val="001F5F"/>
                </a:solidFill>
              </a:rPr>
              <a:t> </a:t>
            </a:r>
            <a:r>
              <a:rPr lang="ru-RU" b="1" i="1" spc="-1" dirty="0">
                <a:solidFill>
                  <a:srgbClr val="001F5F"/>
                </a:solidFill>
              </a:rPr>
              <a:t>и</a:t>
            </a:r>
            <a:r>
              <a:rPr lang="ru-RU" b="1" i="1" spc="9" dirty="0">
                <a:solidFill>
                  <a:srgbClr val="001F5F"/>
                </a:solidFill>
              </a:rPr>
              <a:t> </a:t>
            </a:r>
            <a:r>
              <a:rPr lang="ru-RU" b="1" i="1" spc="-1" dirty="0">
                <a:solidFill>
                  <a:srgbClr val="001F5F"/>
                </a:solidFill>
              </a:rPr>
              <a:t>осознанный</a:t>
            </a:r>
            <a:r>
              <a:rPr lang="ru-RU" b="1" i="1" spc="-26" dirty="0">
                <a:solidFill>
                  <a:srgbClr val="001F5F"/>
                </a:solidFill>
              </a:rPr>
              <a:t> </a:t>
            </a:r>
            <a:r>
              <a:rPr lang="ru-RU" b="1" i="1" spc="-1" dirty="0">
                <a:solidFill>
                  <a:srgbClr val="001F5F"/>
                </a:solidFill>
              </a:rPr>
              <a:t>выбор;</a:t>
            </a:r>
            <a:endParaRPr lang="ru-RU" spc="-1" dirty="0"/>
          </a:p>
          <a:p>
            <a:pPr marL="378360" indent="-343080">
              <a:lnSpc>
                <a:spcPct val="100000"/>
              </a:lnSpc>
              <a:buClr>
                <a:srgbClr val="001F5F"/>
              </a:buClr>
              <a:buFont typeface="Wingdings" charset="2"/>
              <a:buChar char=""/>
            </a:pPr>
            <a:r>
              <a:rPr lang="ru-RU" b="1" i="1" spc="-7" dirty="0">
                <a:solidFill>
                  <a:srgbClr val="001F5F"/>
                </a:solidFill>
              </a:rPr>
              <a:t>ставить</a:t>
            </a:r>
            <a:r>
              <a:rPr lang="ru-RU" b="1" i="1" spc="-1" dirty="0">
                <a:solidFill>
                  <a:srgbClr val="001F5F"/>
                </a:solidFill>
              </a:rPr>
              <a:t> и</a:t>
            </a:r>
            <a:r>
              <a:rPr lang="ru-RU" b="1" i="1" spc="-21" dirty="0">
                <a:solidFill>
                  <a:srgbClr val="001F5F"/>
                </a:solidFill>
              </a:rPr>
              <a:t> </a:t>
            </a:r>
            <a:r>
              <a:rPr lang="ru-RU" b="1" i="1" spc="-7" dirty="0">
                <a:solidFill>
                  <a:srgbClr val="001F5F"/>
                </a:solidFill>
              </a:rPr>
              <a:t>решать </a:t>
            </a:r>
            <a:r>
              <a:rPr lang="ru-RU" b="1" i="1" spc="-12" dirty="0">
                <a:solidFill>
                  <a:srgbClr val="001F5F"/>
                </a:solidFill>
              </a:rPr>
              <a:t>проблемы;</a:t>
            </a:r>
            <a:endParaRPr lang="ru-RU" spc="-1" dirty="0"/>
          </a:p>
          <a:p>
            <a:pPr marL="378360" indent="-343080">
              <a:lnSpc>
                <a:spcPct val="100000"/>
              </a:lnSpc>
              <a:buClr>
                <a:srgbClr val="001F5F"/>
              </a:buClr>
              <a:buFont typeface="Wingdings" charset="2"/>
              <a:buChar char=""/>
            </a:pPr>
            <a:r>
              <a:rPr lang="ru-RU" b="1" i="1" spc="-12" dirty="0">
                <a:solidFill>
                  <a:srgbClr val="001F5F"/>
                </a:solidFill>
              </a:rPr>
              <a:t>обладать</a:t>
            </a:r>
            <a:r>
              <a:rPr lang="ru-RU" b="1" i="1" spc="9" dirty="0">
                <a:solidFill>
                  <a:srgbClr val="001F5F"/>
                </a:solidFill>
              </a:rPr>
              <a:t> </a:t>
            </a:r>
            <a:r>
              <a:rPr lang="ru-RU" b="1" i="1" spc="-15" dirty="0">
                <a:solidFill>
                  <a:srgbClr val="001F5F"/>
                </a:solidFill>
              </a:rPr>
              <a:t>творческими</a:t>
            </a:r>
            <a:r>
              <a:rPr lang="ru-RU" b="1" i="1" spc="4" dirty="0">
                <a:solidFill>
                  <a:srgbClr val="001F5F"/>
                </a:solidFill>
              </a:rPr>
              <a:t> </a:t>
            </a:r>
            <a:r>
              <a:rPr lang="ru-RU" b="1" i="1" spc="-7" dirty="0">
                <a:solidFill>
                  <a:srgbClr val="001F5F"/>
                </a:solidFill>
              </a:rPr>
              <a:t>способностями;</a:t>
            </a:r>
            <a:endParaRPr lang="ru-RU" spc="-1" dirty="0"/>
          </a:p>
          <a:p>
            <a:pPr marL="378360" indent="-342720">
              <a:lnSpc>
                <a:spcPct val="100000"/>
              </a:lnSpc>
              <a:buClr>
                <a:srgbClr val="001F5F"/>
              </a:buClr>
              <a:buFont typeface="Wingdings" charset="2"/>
              <a:buChar char=""/>
            </a:pPr>
            <a:r>
              <a:rPr lang="ru-RU" b="1" i="1" spc="-7" dirty="0">
                <a:solidFill>
                  <a:srgbClr val="001F5F"/>
                </a:solidFill>
              </a:rPr>
              <a:t>проявлять</a:t>
            </a:r>
            <a:r>
              <a:rPr lang="ru-RU" b="1" i="1" spc="-1" dirty="0">
                <a:solidFill>
                  <a:srgbClr val="001F5F"/>
                </a:solidFill>
              </a:rPr>
              <a:t> </a:t>
            </a:r>
            <a:r>
              <a:rPr lang="ru-RU" b="1" i="1" spc="-15" dirty="0">
                <a:solidFill>
                  <a:srgbClr val="001F5F"/>
                </a:solidFill>
              </a:rPr>
              <a:t>инициативу,</a:t>
            </a:r>
            <a:r>
              <a:rPr lang="ru-RU" b="1" i="1" spc="-12" dirty="0">
                <a:solidFill>
                  <a:srgbClr val="001F5F"/>
                </a:solidFill>
              </a:rPr>
              <a:t> </a:t>
            </a:r>
            <a:r>
              <a:rPr lang="ru-RU" b="1" i="1" spc="-7" dirty="0">
                <a:solidFill>
                  <a:srgbClr val="001F5F"/>
                </a:solidFill>
              </a:rPr>
              <a:t>самостоятельность</a:t>
            </a:r>
            <a:r>
              <a:rPr lang="ru-RU" b="1" i="1" spc="9" dirty="0">
                <a:solidFill>
                  <a:srgbClr val="001F5F"/>
                </a:solidFill>
              </a:rPr>
              <a:t> </a:t>
            </a:r>
            <a:r>
              <a:rPr lang="ru-RU" b="1" i="1" spc="-1" dirty="0">
                <a:solidFill>
                  <a:srgbClr val="001F5F"/>
                </a:solidFill>
              </a:rPr>
              <a:t>и </a:t>
            </a:r>
            <a:r>
              <a:rPr lang="ru-RU" b="1" i="1" spc="-486" dirty="0">
                <a:solidFill>
                  <a:srgbClr val="001F5F"/>
                </a:solidFill>
              </a:rPr>
              <a:t> </a:t>
            </a:r>
            <a:r>
              <a:rPr lang="ru-RU" b="1" i="1" spc="-15" dirty="0">
                <a:solidFill>
                  <a:srgbClr val="001F5F"/>
                </a:solidFill>
              </a:rPr>
              <a:t>ответственность;</a:t>
            </a:r>
            <a:endParaRPr lang="ru-RU" spc="-1" dirty="0"/>
          </a:p>
          <a:p>
            <a:pPr marL="378360" indent="-342720">
              <a:lnSpc>
                <a:spcPct val="100000"/>
              </a:lnSpc>
              <a:buClr>
                <a:srgbClr val="001F5F"/>
              </a:buClr>
              <a:buFont typeface="Wingdings" charset="2"/>
              <a:buChar char=""/>
            </a:pPr>
            <a:r>
              <a:rPr lang="ru-RU" b="1" i="1" spc="-7" dirty="0">
                <a:solidFill>
                  <a:srgbClr val="001F5F"/>
                </a:solidFill>
              </a:rPr>
              <a:t>заботиться</a:t>
            </a:r>
            <a:r>
              <a:rPr lang="ru-RU" b="1" i="1" spc="89" dirty="0">
                <a:solidFill>
                  <a:srgbClr val="001F5F"/>
                </a:solidFill>
              </a:rPr>
              <a:t> </a:t>
            </a:r>
            <a:r>
              <a:rPr lang="ru-RU" b="1" i="1" spc="-1" dirty="0">
                <a:solidFill>
                  <a:srgbClr val="001F5F"/>
                </a:solidFill>
              </a:rPr>
              <a:t>о</a:t>
            </a:r>
            <a:r>
              <a:rPr lang="ru-RU" b="1" i="1" spc="94" dirty="0">
                <a:solidFill>
                  <a:srgbClr val="001F5F"/>
                </a:solidFill>
              </a:rPr>
              <a:t> </a:t>
            </a:r>
            <a:r>
              <a:rPr lang="ru-RU" b="1" i="1" spc="-7" dirty="0">
                <a:solidFill>
                  <a:srgbClr val="001F5F"/>
                </a:solidFill>
              </a:rPr>
              <a:t>себе,</a:t>
            </a:r>
            <a:r>
              <a:rPr lang="ru-RU" b="1" i="1" spc="94" dirty="0">
                <a:solidFill>
                  <a:srgbClr val="001F5F"/>
                </a:solidFill>
              </a:rPr>
              <a:t> </a:t>
            </a:r>
            <a:r>
              <a:rPr lang="ru-RU" b="1" i="1" spc="-15" dirty="0">
                <a:solidFill>
                  <a:srgbClr val="001F5F"/>
                </a:solidFill>
              </a:rPr>
              <a:t>других</a:t>
            </a:r>
            <a:r>
              <a:rPr lang="ru-RU" b="1" i="1" spc="89" dirty="0">
                <a:solidFill>
                  <a:srgbClr val="001F5F"/>
                </a:solidFill>
              </a:rPr>
              <a:t> </a:t>
            </a:r>
            <a:r>
              <a:rPr lang="ru-RU" b="1" i="1" spc="-12" dirty="0">
                <a:solidFill>
                  <a:srgbClr val="001F5F"/>
                </a:solidFill>
              </a:rPr>
              <a:t>людях,</a:t>
            </a:r>
            <a:r>
              <a:rPr lang="ru-RU" b="1" i="1" spc="94" dirty="0">
                <a:solidFill>
                  <a:srgbClr val="001F5F"/>
                </a:solidFill>
              </a:rPr>
              <a:t> </a:t>
            </a:r>
            <a:r>
              <a:rPr lang="ru-RU" b="1" i="1" spc="-15" dirty="0">
                <a:solidFill>
                  <a:srgbClr val="001F5F"/>
                </a:solidFill>
              </a:rPr>
              <a:t>обществе,</a:t>
            </a:r>
            <a:r>
              <a:rPr lang="ru-RU" b="1" i="1" spc="89" dirty="0">
                <a:solidFill>
                  <a:srgbClr val="001F5F"/>
                </a:solidFill>
              </a:rPr>
              <a:t> </a:t>
            </a:r>
            <a:r>
              <a:rPr lang="ru-RU" b="1" i="1" spc="-7" dirty="0">
                <a:solidFill>
                  <a:srgbClr val="001F5F"/>
                </a:solidFill>
              </a:rPr>
              <a:t>стране,</a:t>
            </a:r>
            <a:r>
              <a:rPr lang="ru-RU" b="1" i="1" spc="94" dirty="0">
                <a:solidFill>
                  <a:srgbClr val="001F5F"/>
                </a:solidFill>
              </a:rPr>
              <a:t> </a:t>
            </a:r>
            <a:r>
              <a:rPr lang="ru-RU" b="1" i="1" spc="-12" dirty="0">
                <a:solidFill>
                  <a:srgbClr val="001F5F"/>
                </a:solidFill>
              </a:rPr>
              <a:t>окружающей </a:t>
            </a:r>
            <a:r>
              <a:rPr lang="ru-RU" b="1" i="1" spc="-486" dirty="0">
                <a:solidFill>
                  <a:srgbClr val="001F5F"/>
                </a:solidFill>
              </a:rPr>
              <a:t> </a:t>
            </a:r>
            <a:r>
              <a:rPr lang="ru-RU" b="1" i="1" spc="-1" dirty="0">
                <a:solidFill>
                  <a:srgbClr val="001F5F"/>
                </a:solidFill>
              </a:rPr>
              <a:t>среде;</a:t>
            </a:r>
            <a:endParaRPr lang="ru-RU" spc="-1" dirty="0"/>
          </a:p>
          <a:p>
            <a:pPr marL="378360" indent="-343080">
              <a:lnSpc>
                <a:spcPct val="100000"/>
              </a:lnSpc>
              <a:spcBef>
                <a:spcPts val="6"/>
              </a:spcBef>
              <a:buClr>
                <a:srgbClr val="001F5F"/>
              </a:buClr>
              <a:buFont typeface="Wingdings" charset="2"/>
              <a:buChar char=""/>
            </a:pPr>
            <a:r>
              <a:rPr lang="ru-RU" b="1" i="1" spc="-7" dirty="0">
                <a:solidFill>
                  <a:srgbClr val="001F5F"/>
                </a:solidFill>
              </a:rPr>
              <a:t>работать</a:t>
            </a:r>
            <a:r>
              <a:rPr lang="ru-RU" b="1" i="1" spc="-21" dirty="0">
                <a:solidFill>
                  <a:srgbClr val="001F5F"/>
                </a:solidFill>
              </a:rPr>
              <a:t> </a:t>
            </a:r>
            <a:r>
              <a:rPr lang="ru-RU" b="1" i="1" spc="-1" dirty="0">
                <a:solidFill>
                  <a:srgbClr val="001F5F"/>
                </a:solidFill>
              </a:rPr>
              <a:t>в</a:t>
            </a:r>
            <a:r>
              <a:rPr lang="ru-RU" b="1" i="1" spc="-26" dirty="0">
                <a:solidFill>
                  <a:srgbClr val="001F5F"/>
                </a:solidFill>
              </a:rPr>
              <a:t> </a:t>
            </a:r>
            <a:r>
              <a:rPr lang="ru-RU" b="1" i="1" spc="-1" dirty="0">
                <a:solidFill>
                  <a:srgbClr val="001F5F"/>
                </a:solidFill>
              </a:rPr>
              <a:t>команде.</a:t>
            </a:r>
            <a:endParaRPr lang="ru-RU" spc="-1" dirty="0"/>
          </a:p>
        </p:txBody>
      </p:sp>
    </p:spTree>
    <p:extLst>
      <p:ext uri="{BB962C8B-B14F-4D97-AF65-F5344CB8AC3E}">
        <p14:creationId xmlns:p14="http://schemas.microsoft.com/office/powerpoint/2010/main" val="158184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stomShape 1"/>
          <p:cNvSpPr/>
          <p:nvPr/>
        </p:nvSpPr>
        <p:spPr>
          <a:xfrm>
            <a:off x="228642" y="188644"/>
            <a:ext cx="7488339" cy="874134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12240" rIns="0" bIns="0">
            <a:spAutoFit/>
          </a:bodyPr>
          <a:lstStyle/>
          <a:p>
            <a:pPr marL="2520" algn="ctr">
              <a:lnSpc>
                <a:spcPct val="100000"/>
              </a:lnSpc>
              <a:spcBef>
                <a:spcPts val="96"/>
              </a:spcBef>
            </a:pPr>
            <a:r>
              <a:rPr lang="ru-RU" sz="2800" b="1" i="1" strike="noStrike" spc="-7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2800" b="1" i="1" strike="noStrike" spc="-766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800" b="1" i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2800" b="0" strike="noStrike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ustomShape 1"/>
          <p:cNvSpPr/>
          <p:nvPr/>
        </p:nvSpPr>
        <p:spPr>
          <a:xfrm>
            <a:off x="498765" y="1210288"/>
            <a:ext cx="7689272" cy="476530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>
            <a:spAutoFit/>
          </a:bodyPr>
          <a:lstStyle/>
          <a:p>
            <a:pPr marL="12600">
              <a:lnSpc>
                <a:spcPct val="100000"/>
              </a:lnSpc>
              <a:spcBef>
                <a:spcPts val="99"/>
              </a:spcBef>
            </a:pPr>
            <a:r>
              <a:rPr lang="ru-RU" sz="1800" b="1" i="1" strike="noStrike" spc="-7" dirty="0">
                <a:solidFill>
                  <a:srgbClr val="C00000"/>
                </a:solidFill>
                <a:latin typeface="Arial"/>
              </a:rPr>
              <a:t>ЦЕЛЬЮ</a:t>
            </a:r>
            <a:r>
              <a:rPr lang="ru-RU" sz="1800" b="1" i="1" strike="noStrike" spc="4" dirty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800" b="1" i="1" strike="noStrike" spc="-7" dirty="0">
                <a:solidFill>
                  <a:srgbClr val="C00000"/>
                </a:solidFill>
                <a:latin typeface="Arial"/>
              </a:rPr>
              <a:t>ОБЯЗАТЕЛЬНОЙ</a:t>
            </a:r>
            <a:r>
              <a:rPr lang="ru-RU" sz="1800" b="1" i="1" strike="noStrike" spc="24" dirty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800" b="1" i="1" strike="noStrike" spc="-7" dirty="0">
                <a:solidFill>
                  <a:srgbClr val="C00000"/>
                </a:solidFill>
                <a:latin typeface="Arial"/>
              </a:rPr>
              <a:t>ЧАСТИ</a:t>
            </a:r>
            <a:r>
              <a:rPr lang="ru-RU" sz="1800" b="1" i="1" strike="noStrike" spc="12" dirty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800" b="1" i="1" strike="noStrike" spc="-7" dirty="0">
                <a:solidFill>
                  <a:srgbClr val="C00000"/>
                </a:solidFill>
                <a:latin typeface="Arial"/>
              </a:rPr>
              <a:t>ПРОГРАММЫ</a:t>
            </a:r>
            <a:r>
              <a:rPr lang="ru-RU" sz="1800" b="1" i="1" strike="noStrike" spc="-12" dirty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800" b="1" i="1" strike="noStrike" spc="-7" dirty="0">
                <a:solidFill>
                  <a:srgbClr val="C00000"/>
                </a:solidFill>
                <a:latin typeface="Arial"/>
              </a:rPr>
              <a:t>ЯВЛЯЕТСЯ</a:t>
            </a:r>
            <a:r>
              <a:rPr lang="ru-RU" sz="1800" b="1" i="1" strike="noStrike" spc="-7" dirty="0" smtClean="0">
                <a:solidFill>
                  <a:srgbClr val="C00000"/>
                </a:solidFill>
                <a:latin typeface="Arial"/>
              </a:rPr>
              <a:t>:</a:t>
            </a:r>
          </a:p>
          <a:p>
            <a:pPr marL="12600">
              <a:lnSpc>
                <a:spcPct val="100000"/>
              </a:lnSpc>
              <a:spcBef>
                <a:spcPts val="99"/>
              </a:spcBef>
            </a:pPr>
            <a:endParaRPr lang="ru-RU" sz="800" b="0" strike="noStrike" spc="-1" dirty="0">
              <a:latin typeface="Arial"/>
            </a:endParaRPr>
          </a:p>
          <a:p>
            <a:pPr marL="355680" indent="-1440" algn="just">
              <a:lnSpc>
                <a:spcPct val="100000"/>
              </a:lnSpc>
              <a:spcBef>
                <a:spcPts val="6"/>
              </a:spcBef>
            </a:pP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проектирование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социальных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ситуаций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развития</a:t>
            </a:r>
            <a:r>
              <a:rPr lang="ru-RU" sz="1600" b="1" i="1" strike="noStrike" spc="43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ребенка</a:t>
            </a:r>
            <a:r>
              <a:rPr lang="ru-RU" sz="1600" b="1" i="1" strike="noStrike" spc="43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и 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развивающей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предметно-пространственной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среды,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обеспечивающих 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позитивную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социализацию, мотивацию и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поддержку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индивидуальности 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детей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через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общение,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игру,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познавательно-исследовательскую 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деятельность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и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другие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формы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активности.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Программа,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в 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соответствии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с Федеральным законом «Об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образовании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в Российской 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Федерации», содействует взаимопониманию и сотрудничеству между 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людьми,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учитывает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разнообразие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мировоззренческих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подходов, </a:t>
            </a:r>
            <a:r>
              <a:rPr lang="ru-RU" sz="1600" b="1" i="1" strike="noStrike" spc="-43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способствует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реализации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права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детей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дошкольного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возраста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на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свободный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выбор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мнений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и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убеждений,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обеспечивает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развитие </a:t>
            </a:r>
            <a:r>
              <a:rPr lang="ru-RU" sz="1600" b="1" i="1" strike="noStrike" spc="-43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способностей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каждого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ребенка,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формирование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и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развитие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личности </a:t>
            </a:r>
            <a:r>
              <a:rPr lang="ru-RU" sz="1600" b="1" i="1" strike="noStrike" spc="4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ребенка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в соответствии с принятыми в семье и обществе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духовно-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нравственными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и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социокультурными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ценностями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в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целях 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интеллектуального,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духовно-нравственного,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творческого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и 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физического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развития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человека, удовлетворения его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образовательных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потребностей</a:t>
            </a:r>
            <a:r>
              <a:rPr lang="ru-RU" sz="1600" b="1" i="1" strike="noStrike" spc="29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и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интересов.</a:t>
            </a:r>
            <a:endParaRPr lang="ru-RU" sz="1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321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stomShape 1"/>
          <p:cNvSpPr/>
          <p:nvPr/>
        </p:nvSpPr>
        <p:spPr>
          <a:xfrm>
            <a:off x="228642" y="188644"/>
            <a:ext cx="7488339" cy="874134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12240" rIns="0" bIns="0">
            <a:spAutoFit/>
          </a:bodyPr>
          <a:lstStyle/>
          <a:p>
            <a:pPr marL="2520" algn="ctr">
              <a:lnSpc>
                <a:spcPct val="100000"/>
              </a:lnSpc>
              <a:spcBef>
                <a:spcPts val="96"/>
              </a:spcBef>
            </a:pPr>
            <a:r>
              <a:rPr lang="ru-RU" sz="2800" b="1" i="1" strike="noStrike" spc="-7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2800" b="1" i="1" strike="noStrike" spc="-766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800" b="1" i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2800" b="0" strike="noStrike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ustomShape 1"/>
          <p:cNvSpPr/>
          <p:nvPr/>
        </p:nvSpPr>
        <p:spPr>
          <a:xfrm>
            <a:off x="554181" y="1177680"/>
            <a:ext cx="7897092" cy="525401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67320" rIns="0" bIns="0">
            <a:spAutoFit/>
          </a:bodyPr>
          <a:lstStyle/>
          <a:p>
            <a:pPr marL="12600">
              <a:lnSpc>
                <a:spcPct val="100000"/>
              </a:lnSpc>
              <a:spcBef>
                <a:spcPts val="530"/>
              </a:spcBef>
            </a:pPr>
            <a:r>
              <a:rPr lang="ru-RU" sz="1800" b="1" i="1" strike="noStrike" spc="-12" dirty="0">
                <a:solidFill>
                  <a:srgbClr val="C00000"/>
                </a:solidFill>
                <a:latin typeface="Arial"/>
              </a:rPr>
              <a:t>ЗАДАЧИ</a:t>
            </a:r>
            <a:r>
              <a:rPr lang="ru-RU" sz="1800" b="1" i="1" strike="noStrike" spc="24" dirty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800" b="1" i="1" strike="noStrike" spc="-7" dirty="0">
                <a:solidFill>
                  <a:srgbClr val="C00000"/>
                </a:solidFill>
                <a:latin typeface="Arial"/>
              </a:rPr>
              <a:t>ОБЯЗАТЕЛЬНОЙ</a:t>
            </a:r>
            <a:r>
              <a:rPr lang="ru-RU" sz="1800" b="1" i="1" strike="noStrike" spc="29" dirty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800" b="1" i="1" strike="noStrike" spc="-7" dirty="0">
                <a:solidFill>
                  <a:srgbClr val="C00000"/>
                </a:solidFill>
                <a:latin typeface="Arial"/>
              </a:rPr>
              <a:t>ЧАСТИ</a:t>
            </a:r>
            <a:r>
              <a:rPr lang="ru-RU" sz="1800" b="1" i="1" strike="noStrike" spc="-1" dirty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800" b="1" i="1" strike="noStrike" spc="-7" dirty="0">
                <a:solidFill>
                  <a:srgbClr val="C00000"/>
                </a:solidFill>
                <a:latin typeface="Arial"/>
              </a:rPr>
              <a:t>ПРОГРАММЫ:</a:t>
            </a:r>
            <a:endParaRPr lang="ru-RU" sz="1800" b="0" strike="noStrike" spc="-1" dirty="0">
              <a:latin typeface="Arial"/>
            </a:endParaRPr>
          </a:p>
          <a:p>
            <a:pPr marL="355680" indent="-343080">
              <a:lnSpc>
                <a:spcPct val="100000"/>
              </a:lnSpc>
              <a:spcBef>
                <a:spcPts val="340"/>
              </a:spcBef>
              <a:buClr>
                <a:srgbClr val="001F5F"/>
              </a:buClr>
              <a:buFont typeface="Arial"/>
              <a:buChar char="•"/>
            </a:pP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охрана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и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укрепление физического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и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психического здоровья детей,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в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том числе их </a:t>
            </a:r>
            <a:r>
              <a:rPr lang="ru-RU" sz="1300" b="1" i="1" strike="noStrike" spc="-375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эмоционального</a:t>
            </a:r>
            <a:r>
              <a:rPr lang="ru-RU" sz="1300" b="1" i="1" strike="noStrike" spc="-4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благополучия;</a:t>
            </a:r>
            <a:endParaRPr lang="ru-RU" sz="1300" b="0" strike="noStrike" spc="-1" dirty="0">
              <a:latin typeface="Arial"/>
            </a:endParaRPr>
          </a:p>
          <a:p>
            <a:pPr marL="355680" indent="-343080">
              <a:lnSpc>
                <a:spcPct val="100000"/>
              </a:lnSpc>
              <a:spcBef>
                <a:spcPts val="334"/>
              </a:spcBef>
              <a:buClr>
                <a:srgbClr val="001F5F"/>
              </a:buClr>
              <a:buFont typeface="Arial"/>
              <a:buChar char="•"/>
            </a:pPr>
            <a:r>
              <a:rPr lang="ru-RU" sz="1300" b="0" strike="noStrike" spc="-1" dirty="0">
                <a:solidFill>
                  <a:srgbClr val="001F5F"/>
                </a:solidFill>
                <a:latin typeface="Arial"/>
              </a:rPr>
              <a:t>	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обеспечение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равных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возможностей для полноценного развития каждого ребенка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в </a:t>
            </a:r>
            <a:r>
              <a:rPr lang="ru-RU" sz="1300" b="1" i="1" strike="noStrike" spc="-375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12" dirty="0">
                <a:solidFill>
                  <a:srgbClr val="001F5F"/>
                </a:solidFill>
                <a:latin typeface="Arial"/>
              </a:rPr>
              <a:t>период</a:t>
            </a:r>
            <a:r>
              <a:rPr lang="ru-RU" sz="1300" b="1" i="1" strike="noStrike" spc="-2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дошкольного</a:t>
            </a:r>
            <a:r>
              <a:rPr lang="ru-RU" sz="1300" b="1" i="1" strike="noStrike" spc="4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детства</a:t>
            </a:r>
            <a:r>
              <a:rPr lang="ru-RU" sz="1300" b="1" i="1" strike="noStrike" spc="-1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независимо</a:t>
            </a:r>
            <a:r>
              <a:rPr lang="ru-RU" sz="1300" b="1" i="1" strike="noStrike" spc="-46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от</a:t>
            </a:r>
            <a:r>
              <a:rPr lang="ru-RU" sz="1300" b="1" i="1" strike="noStrike" spc="9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места</a:t>
            </a:r>
            <a:r>
              <a:rPr lang="ru-RU" sz="1300" b="1" i="1" strike="noStrike" spc="-3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проживания,</a:t>
            </a:r>
            <a:r>
              <a:rPr lang="ru-RU" sz="1300" b="1" i="1" strike="noStrike" spc="-3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пола, нации,</a:t>
            </a:r>
            <a:endParaRPr lang="ru-RU" sz="1300" b="0" strike="noStrike" spc="-1" dirty="0">
              <a:latin typeface="Arial"/>
            </a:endParaRPr>
          </a:p>
          <a:p>
            <a:pPr marL="355680">
              <a:lnSpc>
                <a:spcPct val="100000"/>
              </a:lnSpc>
            </a:pP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языка,</a:t>
            </a:r>
            <a:r>
              <a:rPr lang="ru-RU" sz="1300" b="1" i="1" strike="noStrike" spc="-35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социального</a:t>
            </a:r>
            <a:r>
              <a:rPr lang="ru-RU" sz="1300" b="1" i="1" strike="noStrike" spc="-4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статуса;</a:t>
            </a:r>
            <a:endParaRPr lang="ru-RU" sz="1300" b="0" strike="noStrike" spc="-1" dirty="0">
              <a:latin typeface="Arial"/>
            </a:endParaRPr>
          </a:p>
          <a:p>
            <a:pPr marL="355680" indent="-343080">
              <a:lnSpc>
                <a:spcPct val="100000"/>
              </a:lnSpc>
              <a:spcBef>
                <a:spcPts val="340"/>
              </a:spcBef>
              <a:buClr>
                <a:srgbClr val="001F5F"/>
              </a:buClr>
              <a:buFont typeface="Arial"/>
              <a:buChar char="•"/>
            </a:pPr>
            <a:r>
              <a:rPr lang="ru-RU" sz="1300" b="0" strike="noStrike" spc="-1" dirty="0">
                <a:solidFill>
                  <a:srgbClr val="001F5F"/>
                </a:solidFill>
                <a:latin typeface="Arial"/>
              </a:rPr>
              <a:t>	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создание благоприятных условий развития детей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в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соответствии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с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их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 возрастными и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индивидуальными особенностями, развитие способностей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и </a:t>
            </a:r>
            <a:r>
              <a:rPr lang="ru-RU" sz="1300" b="1" i="1" strike="noStrike" spc="4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творческого потенциала каждого ребенка как субъекта отношений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с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другими </a:t>
            </a:r>
            <a:r>
              <a:rPr lang="ru-RU" sz="1300" b="1" i="1" strike="noStrike" spc="-375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детьми,</a:t>
            </a:r>
            <a:r>
              <a:rPr lang="ru-RU" sz="1300" b="1" i="1" strike="noStrike" spc="-2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взрослыми</a:t>
            </a:r>
            <a:r>
              <a:rPr lang="ru-RU" sz="1300" b="1" i="1" strike="noStrike" spc="-35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и</a:t>
            </a:r>
            <a:r>
              <a:rPr lang="ru-RU" sz="1300" b="1" i="1" strike="noStrike" spc="-1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миром;</a:t>
            </a:r>
            <a:endParaRPr lang="ru-RU" sz="1300" b="0" strike="noStrike" spc="-1" dirty="0">
              <a:latin typeface="Arial"/>
            </a:endParaRPr>
          </a:p>
          <a:p>
            <a:pPr marL="355680" indent="-343080">
              <a:lnSpc>
                <a:spcPct val="100000"/>
              </a:lnSpc>
              <a:spcBef>
                <a:spcPts val="334"/>
              </a:spcBef>
              <a:buClr>
                <a:srgbClr val="001F5F"/>
              </a:buClr>
              <a:buFont typeface="Arial"/>
              <a:buChar char="•"/>
            </a:pPr>
            <a:r>
              <a:rPr lang="ru-RU" sz="1300" b="0" strike="noStrike" spc="-1" dirty="0">
                <a:solidFill>
                  <a:srgbClr val="001F5F"/>
                </a:solidFill>
                <a:latin typeface="Arial"/>
              </a:rPr>
              <a:t>	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объединение обучения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и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воспитания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в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целостный образовательный процесс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на </a:t>
            </a:r>
            <a:r>
              <a:rPr lang="ru-RU" sz="1300" b="1" i="1" strike="noStrike" spc="-375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основе духовно-нравственных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и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социокультурных ценностей, принятых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в </a:t>
            </a:r>
            <a:r>
              <a:rPr lang="ru-RU" sz="1300" b="1" i="1" strike="noStrike" spc="4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обществе</a:t>
            </a:r>
            <a:r>
              <a:rPr lang="ru-RU" sz="1300" b="1" i="1" strike="noStrike" spc="-26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правил</a:t>
            </a:r>
            <a:r>
              <a:rPr lang="ru-RU" sz="1300" b="1" i="1" strike="noStrike" spc="-2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и</a:t>
            </a:r>
            <a:r>
              <a:rPr lang="ru-RU" sz="1300" b="1" i="1" strike="noStrike" spc="-1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норм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поведения</a:t>
            </a:r>
            <a:r>
              <a:rPr lang="ru-RU" sz="1300" b="1" i="1" strike="noStrike" spc="-35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в интересах</a:t>
            </a:r>
            <a:r>
              <a:rPr lang="ru-RU" sz="1300" b="1" i="1" strike="noStrike" spc="-35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человека,</a:t>
            </a:r>
            <a:r>
              <a:rPr lang="ru-RU" sz="1300" b="1" i="1" strike="noStrike" spc="-3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семьи,</a:t>
            </a:r>
            <a:r>
              <a:rPr lang="ru-RU" sz="1300" b="1" i="1" strike="noStrike" spc="-15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общества;</a:t>
            </a:r>
            <a:endParaRPr lang="ru-RU" sz="1300" b="0" strike="noStrike" spc="-1" dirty="0">
              <a:latin typeface="Arial"/>
            </a:endParaRPr>
          </a:p>
          <a:p>
            <a:pPr marL="355680" indent="-343080">
              <a:lnSpc>
                <a:spcPct val="100000"/>
              </a:lnSpc>
              <a:spcBef>
                <a:spcPts val="340"/>
              </a:spcBef>
              <a:buClr>
                <a:srgbClr val="001F5F"/>
              </a:buClr>
              <a:buFont typeface="Arial"/>
              <a:buChar char="•"/>
            </a:pPr>
            <a:r>
              <a:rPr lang="ru-RU" sz="1300" b="0" strike="noStrike" spc="-1" dirty="0">
                <a:solidFill>
                  <a:srgbClr val="001F5F"/>
                </a:solidFill>
                <a:latin typeface="Arial"/>
              </a:rPr>
              <a:t>	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формирование общей культуры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личности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детей, развитие их социальных, </a:t>
            </a:r>
            <a:r>
              <a:rPr lang="ru-RU" sz="1300" b="1" i="1" strike="noStrike" spc="-375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нравственных,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эстетических, интеллектуальных, физических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качеств, </a:t>
            </a:r>
            <a:r>
              <a:rPr lang="ru-RU" sz="1300" b="1" i="1" strike="noStrike" spc="4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инициативности, самостоятельности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и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ответственности ребенка,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формирование</a:t>
            </a:r>
            <a:r>
              <a:rPr lang="ru-RU" sz="1300" b="1" i="1" strike="noStrike" spc="-46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предпосылок</a:t>
            </a:r>
            <a:r>
              <a:rPr lang="ru-RU" sz="1300" b="1" i="1" strike="noStrike" spc="-26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учебной</a:t>
            </a:r>
            <a:r>
              <a:rPr lang="ru-RU" sz="1300" b="1" i="1" strike="noStrike" spc="-4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деятельности;</a:t>
            </a:r>
            <a:endParaRPr lang="ru-RU" sz="1300" b="0" strike="noStrike" spc="-1" dirty="0">
              <a:latin typeface="Arial"/>
            </a:endParaRPr>
          </a:p>
          <a:p>
            <a:pPr marL="355680" indent="-343080">
              <a:lnSpc>
                <a:spcPct val="100000"/>
              </a:lnSpc>
              <a:spcBef>
                <a:spcPts val="334"/>
              </a:spcBef>
              <a:buClr>
                <a:srgbClr val="001F5F"/>
              </a:buClr>
              <a:buFont typeface="Arial"/>
              <a:buChar char="•"/>
            </a:pPr>
            <a:r>
              <a:rPr lang="ru-RU" sz="1300" b="0" strike="noStrike" spc="-1" dirty="0">
                <a:solidFill>
                  <a:srgbClr val="001F5F"/>
                </a:solidFill>
                <a:latin typeface="Arial"/>
              </a:rPr>
              <a:t>	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формирование социокультурной среды, соответствующей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возрастным и </a:t>
            </a:r>
            <a:r>
              <a:rPr lang="ru-RU" sz="1300" b="1" i="1" strike="noStrike" spc="-375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индивидуальным</a:t>
            </a:r>
            <a:r>
              <a:rPr lang="ru-RU" sz="1300" b="1" i="1" strike="noStrike" spc="-3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особенностям</a:t>
            </a:r>
            <a:r>
              <a:rPr lang="ru-RU" sz="1300" b="1" i="1" strike="noStrike" spc="-3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детей;</a:t>
            </a:r>
            <a:endParaRPr lang="ru-RU" sz="1300" b="0" strike="noStrike" spc="-1" dirty="0">
              <a:latin typeface="Arial"/>
            </a:endParaRPr>
          </a:p>
          <a:p>
            <a:pPr marL="404640" indent="-392040">
              <a:lnSpc>
                <a:spcPct val="100000"/>
              </a:lnSpc>
              <a:spcBef>
                <a:spcPts val="334"/>
              </a:spcBef>
              <a:buClr>
                <a:srgbClr val="001F5F"/>
              </a:buClr>
              <a:buFont typeface="Arial"/>
              <a:buChar char="•"/>
            </a:pP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обеспечение</a:t>
            </a:r>
            <a:r>
              <a:rPr lang="ru-RU" sz="1300" b="1" i="1" strike="noStrike" spc="-5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психолого-педагогической</a:t>
            </a:r>
            <a:r>
              <a:rPr lang="ru-RU" sz="1300" b="1" i="1" strike="noStrike" spc="-55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поддержки</a:t>
            </a:r>
            <a:r>
              <a:rPr lang="ru-RU" sz="1300" b="1" i="1" strike="noStrike" spc="-3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семьи</a:t>
            </a:r>
            <a:r>
              <a:rPr lang="ru-RU" sz="1300" b="1" i="1" strike="noStrike" spc="-2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и</a:t>
            </a:r>
            <a:r>
              <a:rPr lang="ru-RU" sz="1300" b="1" i="1" strike="noStrike" spc="-2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повышение</a:t>
            </a:r>
            <a:endParaRPr lang="ru-RU" sz="1300" b="0" strike="noStrike" spc="-1" dirty="0">
              <a:latin typeface="Arial"/>
            </a:endParaRPr>
          </a:p>
          <a:p>
            <a:pPr marL="355680">
              <a:lnSpc>
                <a:spcPct val="100000"/>
              </a:lnSpc>
              <a:spcBef>
                <a:spcPts val="6"/>
              </a:spcBef>
            </a:pP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компетентности родителей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(законных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представителей)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в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вопросах развития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и </a:t>
            </a:r>
            <a:r>
              <a:rPr lang="ru-RU" sz="1300" b="1" i="1" strike="noStrike" spc="-375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образования,</a:t>
            </a:r>
            <a:r>
              <a:rPr lang="ru-RU" sz="1300" b="1" i="1" strike="noStrike" spc="-4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охраны</a:t>
            </a:r>
            <a:r>
              <a:rPr lang="ru-RU" sz="1300" b="1" i="1" strike="noStrike" spc="-15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и</a:t>
            </a:r>
            <a:r>
              <a:rPr lang="ru-RU" sz="1300" b="1" i="1" strike="noStrike" spc="-1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укрепления</a:t>
            </a:r>
            <a:r>
              <a:rPr lang="ru-RU" sz="1300" b="1" i="1" strike="noStrike" spc="-3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здоровья</a:t>
            </a:r>
            <a:r>
              <a:rPr lang="ru-RU" sz="1300" b="1" i="1" strike="noStrike" spc="-1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детей;</a:t>
            </a:r>
            <a:endParaRPr lang="ru-RU" sz="1300" b="0" strike="noStrike" spc="-1" dirty="0">
              <a:latin typeface="Arial"/>
            </a:endParaRPr>
          </a:p>
          <a:p>
            <a:pPr marL="355680" indent="-343080">
              <a:lnSpc>
                <a:spcPct val="100000"/>
              </a:lnSpc>
              <a:spcBef>
                <a:spcPts val="334"/>
              </a:spcBef>
              <a:buClr>
                <a:srgbClr val="001F5F"/>
              </a:buClr>
              <a:buFont typeface="Arial"/>
              <a:buChar char="•"/>
            </a:pPr>
            <a:r>
              <a:rPr lang="ru-RU" sz="1300" b="0" strike="noStrike" spc="-1" dirty="0">
                <a:solidFill>
                  <a:srgbClr val="001F5F"/>
                </a:solidFill>
                <a:latin typeface="Arial"/>
              </a:rPr>
              <a:t>	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обеспечение преемственности целей, задач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и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содержания дошкольного общего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и </a:t>
            </a:r>
            <a:r>
              <a:rPr lang="ru-RU" sz="1300" b="1" i="1" strike="noStrike" spc="-375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1" dirty="0">
                <a:solidFill>
                  <a:srgbClr val="001F5F"/>
                </a:solidFill>
                <a:latin typeface="Arial"/>
              </a:rPr>
              <a:t>начального</a:t>
            </a:r>
            <a:r>
              <a:rPr lang="ru-RU" sz="1300" b="1" i="1" strike="noStrike" spc="-15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общего</a:t>
            </a:r>
            <a:r>
              <a:rPr lang="ru-RU" sz="1300" b="1" i="1" strike="noStrike" spc="-1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300" b="1" i="1" strike="noStrike" spc="-7" dirty="0">
                <a:solidFill>
                  <a:srgbClr val="001F5F"/>
                </a:solidFill>
                <a:latin typeface="Arial"/>
              </a:rPr>
              <a:t>образования.</a:t>
            </a:r>
            <a:endParaRPr lang="ru-RU" sz="13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94914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stomShape 1"/>
          <p:cNvSpPr/>
          <p:nvPr/>
        </p:nvSpPr>
        <p:spPr>
          <a:xfrm>
            <a:off x="228642" y="188644"/>
            <a:ext cx="7488339" cy="874134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12240" rIns="0" bIns="0">
            <a:spAutoFit/>
          </a:bodyPr>
          <a:lstStyle/>
          <a:p>
            <a:pPr marL="2520" algn="ctr">
              <a:lnSpc>
                <a:spcPct val="100000"/>
              </a:lnSpc>
              <a:spcBef>
                <a:spcPts val="96"/>
              </a:spcBef>
            </a:pPr>
            <a:r>
              <a:rPr lang="ru-RU" sz="2800" b="1" i="1" strike="noStrike" spc="-7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2800" b="1" i="1" strike="noStrike" spc="-766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800" b="1" i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2800" b="0" strike="noStrike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900546" y="1514259"/>
            <a:ext cx="7384472" cy="352137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>
            <a:spAutoFit/>
          </a:bodyPr>
          <a:lstStyle/>
          <a:p>
            <a:pPr marL="60840" algn="ctr">
              <a:lnSpc>
                <a:spcPct val="100000"/>
              </a:lnSpc>
              <a:spcBef>
                <a:spcPts val="6"/>
              </a:spcBef>
            </a:pPr>
            <a:r>
              <a:rPr lang="ru-RU" sz="1600" b="1" i="1" strike="noStrike" spc="-7" dirty="0" smtClean="0">
                <a:solidFill>
                  <a:srgbClr val="C00000"/>
                </a:solidFill>
                <a:latin typeface="Arial"/>
              </a:rPr>
              <a:t>Цель</a:t>
            </a:r>
            <a:r>
              <a:rPr lang="ru-RU" sz="1600" b="1" i="1" strike="noStrike" spc="18" dirty="0" smtClean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C00000"/>
                </a:solidFill>
                <a:latin typeface="Arial"/>
              </a:rPr>
              <a:t>обязательной</a:t>
            </a:r>
            <a:r>
              <a:rPr lang="ru-RU" sz="1600" b="1" i="1" strike="noStrike" spc="38" dirty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C00000"/>
                </a:solidFill>
                <a:latin typeface="Arial"/>
              </a:rPr>
              <a:t>части</a:t>
            </a:r>
            <a:r>
              <a:rPr lang="ru-RU" sz="1600" b="1" i="1" strike="noStrike" spc="12" dirty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C00000"/>
                </a:solidFill>
                <a:latin typeface="Arial"/>
              </a:rPr>
              <a:t>Программы</a:t>
            </a:r>
            <a:r>
              <a:rPr lang="ru-RU" sz="1600" b="1" i="1" strike="noStrike" spc="38" dirty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C00000"/>
                </a:solidFill>
                <a:latin typeface="Arial"/>
              </a:rPr>
              <a:t>ориентированной</a:t>
            </a:r>
            <a:r>
              <a:rPr lang="ru-RU" sz="1600" b="1" i="1" strike="noStrike" spc="52" dirty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C00000"/>
                </a:solidFill>
                <a:latin typeface="Arial"/>
              </a:rPr>
              <a:t>на</a:t>
            </a:r>
            <a:r>
              <a:rPr lang="ru-RU" sz="1600" b="1" i="1" strike="noStrike" spc="12" dirty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600" b="1" i="1" strike="noStrike" spc="-7" dirty="0" smtClean="0">
                <a:solidFill>
                  <a:srgbClr val="C00000"/>
                </a:solidFill>
                <a:latin typeface="Arial"/>
              </a:rPr>
              <a:t>реализацию</a:t>
            </a:r>
            <a:r>
              <a:rPr lang="ru-RU" sz="1600" spc="-1" dirty="0">
                <a:latin typeface="Arial"/>
              </a:rPr>
              <a:t> </a:t>
            </a:r>
            <a:r>
              <a:rPr lang="ru-RU" sz="1600" b="1" i="1" strike="noStrike" spc="-12" dirty="0" smtClean="0">
                <a:solidFill>
                  <a:srgbClr val="C00000"/>
                </a:solidFill>
                <a:latin typeface="Arial"/>
              </a:rPr>
              <a:t>образовательной</a:t>
            </a:r>
            <a:r>
              <a:rPr lang="ru-RU" sz="1600" b="1" i="1" strike="noStrike" spc="43" dirty="0" smtClean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C00000"/>
                </a:solidFill>
                <a:latin typeface="Arial"/>
              </a:rPr>
              <a:t>области</a:t>
            </a:r>
            <a:r>
              <a:rPr lang="ru-RU" sz="1600" b="1" i="1" strike="noStrike" spc="43" dirty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C00000"/>
                </a:solidFill>
                <a:latin typeface="Arial"/>
              </a:rPr>
              <a:t>«Физическое</a:t>
            </a:r>
            <a:r>
              <a:rPr lang="ru-RU" sz="1600" b="1" i="1" strike="noStrike" spc="18" dirty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C00000"/>
                </a:solidFill>
                <a:latin typeface="Arial"/>
              </a:rPr>
              <a:t>развитие</a:t>
            </a:r>
            <a:r>
              <a:rPr lang="ru-RU" sz="1600" b="1" i="1" strike="noStrike" spc="-12" dirty="0" smtClean="0">
                <a:solidFill>
                  <a:srgbClr val="C00000"/>
                </a:solidFill>
                <a:latin typeface="Arial"/>
              </a:rPr>
              <a:t>»</a:t>
            </a:r>
          </a:p>
          <a:p>
            <a:pPr marL="60840" algn="ctr">
              <a:lnSpc>
                <a:spcPct val="100000"/>
              </a:lnSpc>
              <a:spcBef>
                <a:spcPts val="6"/>
              </a:spcBef>
            </a:pPr>
            <a:r>
              <a:rPr lang="ru-RU" sz="1600" b="1" i="1" strike="noStrike" spc="-7" dirty="0" smtClean="0">
                <a:solidFill>
                  <a:srgbClr val="C00000"/>
                </a:solidFill>
                <a:latin typeface="Arial"/>
              </a:rPr>
              <a:t>по</a:t>
            </a:r>
            <a:r>
              <a:rPr lang="ru-RU" sz="1600" b="1" i="1" strike="noStrike" spc="12" dirty="0" smtClean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600" b="1" i="1" strike="noStrike" spc="-12" dirty="0" smtClean="0">
                <a:solidFill>
                  <a:srgbClr val="C00000"/>
                </a:solidFill>
                <a:latin typeface="Arial"/>
              </a:rPr>
              <a:t>направлению</a:t>
            </a:r>
            <a:r>
              <a:rPr lang="ru-RU" sz="1600" spc="-1" dirty="0">
                <a:latin typeface="Arial"/>
              </a:rPr>
              <a:t> </a:t>
            </a:r>
            <a:r>
              <a:rPr lang="ru-RU" sz="1600" b="1" i="1" strike="noStrike" spc="-12" dirty="0" smtClean="0">
                <a:solidFill>
                  <a:srgbClr val="C00000"/>
                </a:solidFill>
                <a:latin typeface="Arial"/>
              </a:rPr>
              <a:t>«Физическая</a:t>
            </a:r>
            <a:r>
              <a:rPr lang="ru-RU" sz="1600" b="1" i="1" strike="noStrike" spc="-7" dirty="0" smtClean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C00000"/>
                </a:solidFill>
                <a:latin typeface="Arial"/>
              </a:rPr>
              <a:t>культура»:</a:t>
            </a:r>
            <a:endParaRPr lang="ru-RU" sz="1600" b="0" strike="noStrike" spc="-1" dirty="0">
              <a:latin typeface="Arial"/>
            </a:endParaRPr>
          </a:p>
          <a:p>
            <a:pPr marL="355680" indent="-286560">
              <a:lnSpc>
                <a:spcPct val="100000"/>
              </a:lnSpc>
              <a:spcBef>
                <a:spcPts val="386"/>
              </a:spcBef>
            </a:pP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развитие</a:t>
            </a:r>
            <a:r>
              <a:rPr lang="ru-RU" sz="1600" b="1" i="1" strike="noStrike" spc="24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личности,</a:t>
            </a:r>
            <a:r>
              <a:rPr lang="ru-RU" sz="1600" b="1" i="1" strike="noStrike" spc="38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мотивации</a:t>
            </a:r>
            <a:r>
              <a:rPr lang="ru-RU" sz="1600" b="1" i="1" strike="noStrike" spc="49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и</a:t>
            </a:r>
            <a:r>
              <a:rPr lang="ru-RU" sz="1600" b="1" i="1" strike="noStrike" spc="1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способностей</a:t>
            </a:r>
            <a:r>
              <a:rPr lang="ru-RU" sz="1600" b="1" i="1" strike="noStrike" spc="29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детей</a:t>
            </a:r>
            <a:r>
              <a:rPr lang="ru-RU" sz="1600" b="1" i="1" strike="noStrike" spc="18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 smtClean="0">
                <a:solidFill>
                  <a:srgbClr val="001F5F"/>
                </a:solidFill>
                <a:latin typeface="Arial"/>
              </a:rPr>
              <a:t>в</a:t>
            </a:r>
            <a:r>
              <a:rPr lang="ru-RU" sz="1600" b="1" i="1" spc="4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 smtClean="0">
                <a:solidFill>
                  <a:srgbClr val="001F5F"/>
                </a:solidFill>
                <a:latin typeface="Arial"/>
              </a:rPr>
              <a:t>образовательной </a:t>
            </a:r>
            <a:r>
              <a:rPr lang="ru-RU" sz="1600" b="1" i="1" strike="noStrike" spc="-432" dirty="0" smtClean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области</a:t>
            </a:r>
            <a:r>
              <a:rPr lang="ru-RU" sz="1600" b="1" i="1" strike="noStrike" spc="9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физическое</a:t>
            </a:r>
            <a:r>
              <a:rPr lang="ru-RU" sz="1600" b="1" i="1" strike="noStrike" spc="18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развитие.</a:t>
            </a:r>
            <a:endParaRPr lang="ru-RU" sz="1600" b="0" strike="noStrike" spc="-1" dirty="0">
              <a:latin typeface="Arial"/>
            </a:endParaRPr>
          </a:p>
          <a:p>
            <a:pPr marL="12600" indent="-286560">
              <a:lnSpc>
                <a:spcPct val="100000"/>
              </a:lnSpc>
              <a:spcBef>
                <a:spcPts val="386"/>
              </a:spcBef>
            </a:pPr>
            <a:r>
              <a:rPr lang="ru-RU" sz="1600" b="1" i="1" strike="noStrike" spc="-12" dirty="0">
                <a:solidFill>
                  <a:srgbClr val="C00000"/>
                </a:solidFill>
                <a:latin typeface="Arial"/>
              </a:rPr>
              <a:t>Задачи:</a:t>
            </a:r>
            <a:endParaRPr lang="ru-RU" sz="1600" b="0" strike="noStrike" spc="-1" dirty="0">
              <a:latin typeface="Arial"/>
            </a:endParaRPr>
          </a:p>
          <a:p>
            <a:pPr marL="355680" indent="-343080">
              <a:lnSpc>
                <a:spcPct val="100000"/>
              </a:lnSpc>
              <a:spcBef>
                <a:spcPts val="386"/>
              </a:spcBef>
              <a:buClr>
                <a:srgbClr val="001F5F"/>
              </a:buClr>
              <a:buFont typeface="Arial"/>
              <a:buChar char="•"/>
            </a:pP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становление</a:t>
            </a:r>
            <a:r>
              <a:rPr lang="ru-RU" sz="1600" b="1" i="1" strike="noStrike" spc="29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у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детей</a:t>
            </a:r>
            <a:r>
              <a:rPr lang="ru-RU" sz="1600" b="1" i="1" strike="noStrike" spc="9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ценностей</a:t>
            </a:r>
            <a:r>
              <a:rPr lang="ru-RU" sz="1600" b="1" i="1" strike="noStrike" spc="18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здорового</a:t>
            </a:r>
            <a:r>
              <a:rPr lang="ru-RU" sz="1600" b="1" i="1" strike="noStrike" spc="1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образа</a:t>
            </a:r>
            <a:r>
              <a:rPr lang="ru-RU" sz="1600" b="1" i="1" strike="noStrike" spc="9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жизни;</a:t>
            </a:r>
            <a:endParaRPr lang="ru-RU" sz="1600" b="0" strike="noStrike" spc="-1" dirty="0">
              <a:latin typeface="Arial"/>
            </a:endParaRPr>
          </a:p>
          <a:p>
            <a:pPr marL="355680" indent="-343080">
              <a:lnSpc>
                <a:spcPct val="100000"/>
              </a:lnSpc>
              <a:spcBef>
                <a:spcPts val="386"/>
              </a:spcBef>
              <a:buClr>
                <a:srgbClr val="001F5F"/>
              </a:buClr>
              <a:buFont typeface="Arial"/>
              <a:buChar char="•"/>
            </a:pP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развитие</a:t>
            </a:r>
            <a:r>
              <a:rPr lang="ru-RU" sz="1600" b="1" i="1" strike="noStrike" spc="18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представлений</a:t>
            </a:r>
            <a:r>
              <a:rPr lang="ru-RU" sz="1600" b="1" i="1" strike="noStrike" spc="29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о</a:t>
            </a:r>
            <a:r>
              <a:rPr lang="ru-RU" sz="1600" b="1" i="1" strike="noStrike" spc="4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своем</a:t>
            </a:r>
            <a:r>
              <a:rPr lang="ru-RU" sz="1600" b="1" i="1" strike="noStrike" spc="18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теле</a:t>
            </a:r>
            <a:r>
              <a:rPr lang="ru-RU" sz="1600" b="1" i="1" strike="noStrike" spc="9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и</a:t>
            </a:r>
            <a:r>
              <a:rPr lang="ru-RU" sz="1600" b="1" i="1" strike="noStrike" spc="9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своих</a:t>
            </a:r>
            <a:r>
              <a:rPr lang="ru-RU" sz="1600" b="1" i="1" strike="noStrike" spc="4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физических </a:t>
            </a:r>
            <a:r>
              <a:rPr lang="ru-RU" sz="1600" b="1" i="1" strike="noStrike" spc="-43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возможностях;</a:t>
            </a:r>
            <a:endParaRPr lang="ru-RU" sz="1600" b="0" strike="noStrike" spc="-1" dirty="0">
              <a:latin typeface="Arial"/>
            </a:endParaRPr>
          </a:p>
          <a:p>
            <a:pPr marL="355680" indent="-343080">
              <a:lnSpc>
                <a:spcPct val="100000"/>
              </a:lnSpc>
              <a:spcBef>
                <a:spcPts val="383"/>
              </a:spcBef>
              <a:buClr>
                <a:srgbClr val="001F5F"/>
              </a:buClr>
              <a:buFont typeface="Arial"/>
              <a:buChar char="•"/>
            </a:pP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приобретение</a:t>
            </a:r>
            <a:r>
              <a:rPr lang="ru-RU" sz="1600" b="1" i="1" strike="noStrike" spc="3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двигательного</a:t>
            </a:r>
            <a:r>
              <a:rPr lang="ru-RU" sz="1600" b="1" i="1" strike="noStrike" spc="38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опыта</a:t>
            </a:r>
            <a:r>
              <a:rPr lang="ru-RU" sz="1600" b="1" i="1" strike="noStrike" spc="1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и</a:t>
            </a:r>
            <a:r>
              <a:rPr lang="ru-RU" sz="1600" b="1" i="1" strike="noStrike" spc="18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совершенствования</a:t>
            </a:r>
            <a:endParaRPr lang="ru-RU" sz="1600" b="0" strike="noStrike" spc="-1" dirty="0">
              <a:latin typeface="Arial"/>
            </a:endParaRPr>
          </a:p>
          <a:p>
            <a:pPr marL="355680">
              <a:lnSpc>
                <a:spcPct val="100000"/>
              </a:lnSpc>
            </a:pP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двигательной</a:t>
            </a:r>
            <a:r>
              <a:rPr lang="ru-RU" sz="1600" b="1" i="1" strike="noStrike" spc="9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активности;</a:t>
            </a:r>
            <a:endParaRPr lang="ru-RU" sz="1600" b="0" strike="noStrike" spc="-1" dirty="0">
              <a:latin typeface="Arial"/>
            </a:endParaRPr>
          </a:p>
          <a:p>
            <a:pPr marL="355680" indent="-343080">
              <a:lnSpc>
                <a:spcPct val="100000"/>
              </a:lnSpc>
              <a:spcBef>
                <a:spcPts val="386"/>
              </a:spcBef>
              <a:buClr>
                <a:srgbClr val="001F5F"/>
              </a:buClr>
              <a:buFont typeface="Arial"/>
              <a:buChar char="•"/>
            </a:pP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формирование</a:t>
            </a:r>
            <a:r>
              <a:rPr lang="ru-RU" sz="1600" b="1" i="1" strike="noStrike" spc="38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начальных</a:t>
            </a:r>
            <a:r>
              <a:rPr lang="ru-RU" sz="1600" b="1" i="1" strike="noStrike" spc="18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представлений</a:t>
            </a:r>
            <a:r>
              <a:rPr lang="ru-RU" sz="1600" b="1" i="1" strike="noStrike" spc="3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о</a:t>
            </a:r>
            <a:r>
              <a:rPr lang="ru-RU" sz="1600" b="1" i="1" strike="noStrike" spc="1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некоторых</a:t>
            </a:r>
            <a:r>
              <a:rPr lang="ru-RU" sz="1600" b="1" i="1" strike="noStrike" spc="29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видах</a:t>
            </a:r>
            <a:r>
              <a:rPr lang="ru-RU" sz="1600" b="1" i="1" strike="noStrike" spc="1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спорта, </a:t>
            </a:r>
            <a:r>
              <a:rPr lang="ru-RU" sz="1600" b="1" i="1" strike="noStrike" spc="-43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овладения</a:t>
            </a:r>
            <a:r>
              <a:rPr lang="ru-RU" sz="1600" b="1" i="1" strike="noStrike" spc="1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подвижными</a:t>
            </a:r>
            <a:r>
              <a:rPr lang="ru-RU" sz="1600" b="1" i="1" strike="noStrike" spc="29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играми</a:t>
            </a:r>
            <a:r>
              <a:rPr lang="ru-RU" sz="1600" b="1" i="1" strike="noStrike" spc="9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с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правилами.</a:t>
            </a:r>
            <a:endParaRPr lang="ru-RU" sz="1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38107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stomShape 1"/>
          <p:cNvSpPr/>
          <p:nvPr/>
        </p:nvSpPr>
        <p:spPr>
          <a:xfrm>
            <a:off x="228642" y="188644"/>
            <a:ext cx="7488339" cy="874134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12240" rIns="0" bIns="0">
            <a:spAutoFit/>
          </a:bodyPr>
          <a:lstStyle/>
          <a:p>
            <a:pPr marL="2520" algn="ctr">
              <a:lnSpc>
                <a:spcPct val="100000"/>
              </a:lnSpc>
              <a:spcBef>
                <a:spcPts val="96"/>
              </a:spcBef>
            </a:pPr>
            <a:r>
              <a:rPr lang="ru-RU" sz="2800" b="1" i="1" strike="noStrike" spc="-7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2800" b="1" i="1" strike="noStrike" spc="-766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800" b="1" i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2800" b="0" strike="noStrike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ustomShape 1"/>
          <p:cNvSpPr/>
          <p:nvPr/>
        </p:nvSpPr>
        <p:spPr>
          <a:xfrm>
            <a:off x="831272" y="1555222"/>
            <a:ext cx="7204365" cy="312090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240" rIns="0" bIns="0">
            <a:spAutoFit/>
          </a:bodyPr>
          <a:lstStyle/>
          <a:p>
            <a:pPr marL="12600">
              <a:lnSpc>
                <a:spcPct val="100000"/>
              </a:lnSpc>
              <a:spcBef>
                <a:spcPts val="96"/>
              </a:spcBef>
            </a:pPr>
            <a:r>
              <a:rPr lang="ru-RU" sz="1600" b="1" i="1" strike="noStrike" spc="-7" dirty="0">
                <a:solidFill>
                  <a:srgbClr val="C00000"/>
                </a:solidFill>
                <a:latin typeface="Arial"/>
              </a:rPr>
              <a:t>Цель</a:t>
            </a:r>
            <a:r>
              <a:rPr lang="ru-RU" sz="1600" b="1" i="1" strike="noStrike" spc="18" dirty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C00000"/>
                </a:solidFill>
                <a:latin typeface="Arial"/>
              </a:rPr>
              <a:t>коррекционной</a:t>
            </a:r>
            <a:r>
              <a:rPr lang="ru-RU" sz="1600" b="1" i="1" strike="noStrike" spc="43" dirty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C00000"/>
                </a:solidFill>
                <a:latin typeface="Arial"/>
              </a:rPr>
              <a:t>части</a:t>
            </a:r>
            <a:r>
              <a:rPr lang="ru-RU" sz="1600" b="1" i="1" strike="noStrike" spc="24" dirty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C00000"/>
                </a:solidFill>
                <a:latin typeface="Arial"/>
              </a:rPr>
              <a:t>Программы</a:t>
            </a:r>
            <a:r>
              <a:rPr lang="ru-RU" sz="1600" b="1" i="1" strike="noStrike" spc="52" dirty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заключается</a:t>
            </a:r>
            <a:r>
              <a:rPr lang="ru-RU" sz="1600" b="1" i="1" strike="noStrike" spc="3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в</a:t>
            </a:r>
            <a:r>
              <a:rPr lang="ru-RU" sz="1600" b="1" i="1" strike="noStrike" spc="1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реализации</a:t>
            </a:r>
            <a:endParaRPr lang="ru-RU" sz="1600" b="0" strike="noStrike" spc="-1" dirty="0">
              <a:latin typeface="Arial"/>
            </a:endParaRPr>
          </a:p>
          <a:p>
            <a:pPr marL="355680">
              <a:lnSpc>
                <a:spcPct val="100000"/>
              </a:lnSpc>
            </a:pP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общеобразовательных</a:t>
            </a:r>
            <a:r>
              <a:rPr lang="ru-RU" sz="1600" b="1" i="1" strike="noStrike" spc="69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задач</a:t>
            </a:r>
            <a:r>
              <a:rPr lang="ru-RU" sz="1600" b="1" i="1" strike="noStrike" spc="1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дошкольного</a:t>
            </a:r>
            <a:r>
              <a:rPr lang="ru-RU" sz="1600" b="1" i="1" strike="noStrike" spc="63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образования</a:t>
            </a:r>
            <a:r>
              <a:rPr lang="ru-RU" sz="1600" b="1" i="1" strike="noStrike" spc="3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с</a:t>
            </a:r>
            <a:r>
              <a:rPr lang="ru-RU" sz="1600" b="1" i="1" strike="noStrike" spc="24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привлечением </a:t>
            </a:r>
            <a:r>
              <a:rPr lang="ru-RU" sz="1600" b="1" i="1" strike="noStrike" spc="-43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синхронного</a:t>
            </a:r>
            <a:r>
              <a:rPr lang="ru-RU" sz="1600" b="1" i="1" strike="noStrike" spc="18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выравнивания</a:t>
            </a:r>
            <a:r>
              <a:rPr lang="ru-RU" sz="1600" b="1" i="1" strike="noStrike" spc="1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речевого</a:t>
            </a:r>
            <a:r>
              <a:rPr lang="ru-RU" sz="1600" b="1" i="1" strike="noStrike" spc="4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и</a:t>
            </a:r>
            <a:r>
              <a:rPr lang="ru-RU" sz="1600" b="1" i="1" strike="noStrike" spc="1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психического</a:t>
            </a:r>
            <a:r>
              <a:rPr lang="ru-RU" sz="1600" b="1" i="1" strike="noStrike" spc="1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развития</a:t>
            </a:r>
            <a:r>
              <a:rPr lang="ru-RU" sz="1600" b="1" i="1" strike="noStrike" spc="18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детей</a:t>
            </a:r>
            <a:r>
              <a:rPr lang="ru-RU" sz="1600" b="1" i="1" strike="noStrike" spc="1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с 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тяжелыми</a:t>
            </a:r>
            <a:r>
              <a:rPr lang="ru-RU" sz="1600" b="1" i="1" strike="noStrike" spc="9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нарушениями</a:t>
            </a:r>
            <a:r>
              <a:rPr lang="ru-RU" sz="1600" b="1" i="1" strike="noStrike" spc="38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речи.</a:t>
            </a:r>
            <a:endParaRPr lang="ru-RU" sz="1600" b="0" strike="noStrike" spc="-1" dirty="0">
              <a:latin typeface="Arial"/>
            </a:endParaRPr>
          </a:p>
          <a:p>
            <a:pPr marL="12600">
              <a:lnSpc>
                <a:spcPct val="100000"/>
              </a:lnSpc>
              <a:spcBef>
                <a:spcPts val="386"/>
              </a:spcBef>
            </a:pPr>
            <a:r>
              <a:rPr lang="ru-RU" sz="1600" b="1" i="1" strike="noStrike" spc="-12" dirty="0">
                <a:solidFill>
                  <a:srgbClr val="C00000"/>
                </a:solidFill>
                <a:latin typeface="Arial"/>
              </a:rPr>
              <a:t>Задачи</a:t>
            </a:r>
            <a:r>
              <a:rPr lang="ru-RU" sz="1600" b="1" i="1" strike="noStrike" spc="12" dirty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C00000"/>
                </a:solidFill>
                <a:latin typeface="Arial"/>
              </a:rPr>
              <a:t>коррекционной</a:t>
            </a:r>
            <a:r>
              <a:rPr lang="ru-RU" sz="1600" b="1" i="1" strike="noStrike" spc="52" dirty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C00000"/>
                </a:solidFill>
                <a:latin typeface="Arial"/>
              </a:rPr>
              <a:t>части</a:t>
            </a:r>
            <a:r>
              <a:rPr lang="ru-RU" sz="1600" b="1" i="1" strike="noStrike" spc="18" dirty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C00000"/>
                </a:solidFill>
                <a:latin typeface="Arial"/>
              </a:rPr>
              <a:t>Программы:</a:t>
            </a:r>
            <a:endParaRPr lang="ru-RU" sz="1600" b="0" strike="noStrike" spc="-1" dirty="0">
              <a:latin typeface="Arial"/>
            </a:endParaRPr>
          </a:p>
          <a:p>
            <a:pPr marL="355680" indent="-343080">
              <a:lnSpc>
                <a:spcPct val="100000"/>
              </a:lnSpc>
              <a:spcBef>
                <a:spcPts val="386"/>
              </a:spcBef>
              <a:buClr>
                <a:srgbClr val="001F5F"/>
              </a:buClr>
              <a:buFont typeface="Arial"/>
              <a:buChar char="•"/>
            </a:pP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овладение</a:t>
            </a:r>
            <a:r>
              <a:rPr lang="ru-RU" sz="1600" b="1" i="1" strike="noStrike" spc="29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детьми</a:t>
            </a:r>
            <a:r>
              <a:rPr lang="ru-RU" sz="1600" b="1" i="1" strike="noStrike" spc="38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самостоятельной,</a:t>
            </a:r>
            <a:r>
              <a:rPr lang="ru-RU" sz="1600" b="1" i="1" strike="noStrike" spc="69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связной,</a:t>
            </a:r>
            <a:r>
              <a:rPr lang="ru-RU" sz="1600" b="1" i="1" strike="noStrike" spc="24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грамматически</a:t>
            </a:r>
            <a:endParaRPr lang="ru-RU" sz="1600" b="0" strike="noStrike" spc="-1" dirty="0">
              <a:latin typeface="Arial"/>
            </a:endParaRPr>
          </a:p>
          <a:p>
            <a:pPr marL="355680">
              <a:lnSpc>
                <a:spcPct val="100000"/>
              </a:lnSpc>
            </a:pP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правильной</a:t>
            </a:r>
            <a:r>
              <a:rPr lang="ru-RU" sz="1600" b="1" i="1" strike="noStrike" spc="1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речью</a:t>
            </a:r>
            <a:r>
              <a:rPr lang="ru-RU" sz="16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и</a:t>
            </a:r>
            <a:r>
              <a:rPr lang="ru-RU" sz="1600" b="1" i="1" strike="noStrike" spc="4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коммуникативными</a:t>
            </a:r>
            <a:r>
              <a:rPr lang="ru-RU" sz="1600" b="1" i="1" strike="noStrike" spc="58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навыками,</a:t>
            </a:r>
            <a:r>
              <a:rPr lang="ru-RU" sz="1600" b="1" i="1" strike="noStrike" spc="1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фонетической</a:t>
            </a:r>
            <a:endParaRPr lang="ru-RU" sz="1600" b="0" strike="noStrike" spc="-1" dirty="0">
              <a:latin typeface="Arial"/>
            </a:endParaRPr>
          </a:p>
          <a:p>
            <a:pPr marL="355680">
              <a:lnSpc>
                <a:spcPct val="100000"/>
              </a:lnSpc>
              <a:spcBef>
                <a:spcPts val="6"/>
              </a:spcBef>
            </a:pP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системой</a:t>
            </a:r>
            <a:r>
              <a:rPr lang="ru-RU" sz="1600" b="1" i="1" strike="noStrike" spc="24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русского</a:t>
            </a:r>
            <a:r>
              <a:rPr lang="ru-RU" sz="1600" b="1" i="1" strike="noStrike" spc="18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языка,</a:t>
            </a:r>
            <a:r>
              <a:rPr lang="ru-RU" sz="1600" b="1" i="1" strike="noStrike" spc="4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элементами</a:t>
            </a:r>
            <a:r>
              <a:rPr lang="ru-RU" sz="1600" b="1" i="1" strike="noStrike" spc="38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грамоты;</a:t>
            </a:r>
            <a:endParaRPr lang="ru-RU" sz="1600" b="0" strike="noStrike" spc="-1" dirty="0">
              <a:latin typeface="Arial"/>
            </a:endParaRPr>
          </a:p>
          <a:p>
            <a:pPr marL="355680" indent="-343080">
              <a:lnSpc>
                <a:spcPct val="100000"/>
              </a:lnSpc>
              <a:spcBef>
                <a:spcPts val="380"/>
              </a:spcBef>
              <a:buClr>
                <a:srgbClr val="001F5F"/>
              </a:buClr>
              <a:buFont typeface="Arial"/>
              <a:buChar char="•"/>
            </a:pP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формирование</a:t>
            </a:r>
            <a:r>
              <a:rPr lang="ru-RU" sz="1600" b="1" i="1" strike="noStrike" spc="38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психологической</a:t>
            </a:r>
            <a:r>
              <a:rPr lang="ru-RU" sz="1600" b="1" i="1" strike="noStrike" spc="38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готовности</a:t>
            </a:r>
            <a:r>
              <a:rPr lang="ru-RU" sz="1600" b="1" i="1" strike="noStrike" spc="3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к</a:t>
            </a:r>
            <a:r>
              <a:rPr lang="ru-RU" sz="1600" b="1" i="1" strike="noStrike" spc="24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обучению</a:t>
            </a:r>
            <a:r>
              <a:rPr lang="ru-RU" sz="1600" b="1" i="1" strike="noStrike" spc="29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в</a:t>
            </a:r>
            <a:r>
              <a:rPr lang="ru-RU" sz="1600" b="1" i="1" strike="noStrike" spc="4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школе</a:t>
            </a:r>
            <a:r>
              <a:rPr lang="ru-RU" sz="1600" b="1" i="1" strike="noStrike" spc="38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и </a:t>
            </a:r>
            <a:r>
              <a:rPr lang="ru-RU" sz="1600" b="1" i="1" strike="noStrike" spc="-43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обеспечение</a:t>
            </a:r>
            <a:r>
              <a:rPr lang="ru-RU" sz="1600" b="1" i="1" strike="noStrike" spc="24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преемственности</a:t>
            </a:r>
            <a:r>
              <a:rPr lang="ru-RU" sz="1600" b="1" i="1" strike="noStrike" spc="43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со</a:t>
            </a:r>
            <a:r>
              <a:rPr lang="ru-RU" sz="1600" b="1" i="1" strike="noStrike" spc="1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следующей</a:t>
            </a:r>
            <a:r>
              <a:rPr lang="ru-RU" sz="1600" b="1" i="1" strike="noStrike" spc="29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ступенью</a:t>
            </a:r>
            <a:r>
              <a:rPr lang="ru-RU" sz="1600" b="1" i="1" strike="noStrike" spc="29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системы </a:t>
            </a:r>
            <a:r>
              <a:rPr lang="ru-RU" sz="1600" b="1" i="1" strike="noStrike" spc="-7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общего</a:t>
            </a:r>
            <a:r>
              <a:rPr lang="ru-RU" sz="1600" b="1" i="1" strike="noStrike" spc="9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600" b="1" i="1" strike="noStrike" spc="-12" dirty="0">
                <a:solidFill>
                  <a:srgbClr val="001F5F"/>
                </a:solidFill>
                <a:latin typeface="Arial"/>
              </a:rPr>
              <a:t>образования.</a:t>
            </a:r>
            <a:endParaRPr lang="ru-RU" sz="16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443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ustomShape 1"/>
          <p:cNvSpPr/>
          <p:nvPr/>
        </p:nvSpPr>
        <p:spPr>
          <a:xfrm>
            <a:off x="228642" y="188644"/>
            <a:ext cx="7488339" cy="874134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0" tIns="12240" rIns="0" bIns="0">
            <a:spAutoFit/>
          </a:bodyPr>
          <a:lstStyle/>
          <a:p>
            <a:pPr marL="2520" algn="ctr">
              <a:lnSpc>
                <a:spcPct val="100000"/>
              </a:lnSpc>
              <a:spcBef>
                <a:spcPts val="96"/>
              </a:spcBef>
            </a:pPr>
            <a:r>
              <a:rPr lang="ru-RU" sz="2800" b="1" i="1" strike="noStrike" spc="-7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2800" b="1" i="1" strike="noStrike" spc="-766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7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800" b="1" i="1" strike="noStrike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</a:t>
            </a:r>
            <a:r>
              <a:rPr lang="ru-RU" sz="2800" spc="-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strike="noStrike" spc="-12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lang="ru-RU" sz="2800" b="0" strike="noStrike" spc="-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Shape 6"/>
          <p:cNvSpPr txBox="1"/>
          <p:nvPr/>
        </p:nvSpPr>
        <p:spPr>
          <a:xfrm>
            <a:off x="484909" y="1262520"/>
            <a:ext cx="8157652" cy="5389281"/>
          </a:xfrm>
          <a:prstGeom prst="rect">
            <a:avLst/>
          </a:prstGeom>
          <a:noFill/>
          <a:ln>
            <a:noFill/>
          </a:ln>
        </p:spPr>
        <p:txBody>
          <a:bodyPr wrap="square" lIns="0" tIns="13320" rIns="0" bIns="0">
            <a:spAutoFit/>
          </a:bodyPr>
          <a:lstStyle/>
          <a:p>
            <a:pPr marL="12600" algn="just">
              <a:spcBef>
                <a:spcPts val="105"/>
              </a:spcBef>
            </a:pPr>
            <a:r>
              <a:rPr lang="ru-RU" sz="1400" b="1" i="1" spc="-1" dirty="0">
                <a:solidFill>
                  <a:srgbClr val="C00000"/>
                </a:solidFill>
              </a:rPr>
              <a:t>ЦЕЛЬЮ</a:t>
            </a:r>
            <a:r>
              <a:rPr lang="ru-RU" sz="1400" b="1" i="1" spc="4" dirty="0">
                <a:solidFill>
                  <a:srgbClr val="C00000"/>
                </a:solidFill>
              </a:rPr>
              <a:t> </a:t>
            </a:r>
            <a:r>
              <a:rPr lang="ru-RU" sz="1400" b="1" i="1" spc="-7" dirty="0">
                <a:solidFill>
                  <a:srgbClr val="C00000"/>
                </a:solidFill>
              </a:rPr>
              <a:t>ЧАСТИ</a:t>
            </a:r>
            <a:r>
              <a:rPr lang="ru-RU" sz="1400" b="1" i="1" spc="12" dirty="0">
                <a:solidFill>
                  <a:srgbClr val="C00000"/>
                </a:solidFill>
              </a:rPr>
              <a:t> </a:t>
            </a:r>
            <a:r>
              <a:rPr lang="ru-RU" sz="1400" b="1" i="1" spc="-1" dirty="0">
                <a:solidFill>
                  <a:srgbClr val="C00000"/>
                </a:solidFill>
              </a:rPr>
              <a:t>ПРОГРАММЫ,</a:t>
            </a:r>
            <a:r>
              <a:rPr lang="ru-RU" sz="1400" b="1" i="1" spc="-21" dirty="0">
                <a:solidFill>
                  <a:srgbClr val="C00000"/>
                </a:solidFill>
              </a:rPr>
              <a:t> </a:t>
            </a:r>
            <a:r>
              <a:rPr lang="ru-RU" sz="1400" b="1" i="1" spc="-7" dirty="0">
                <a:solidFill>
                  <a:srgbClr val="C00000"/>
                </a:solidFill>
              </a:rPr>
              <a:t>ФОРМИРУЕМОЙ</a:t>
            </a:r>
            <a:r>
              <a:rPr lang="ru-RU" sz="1400" b="1" i="1" spc="4" dirty="0">
                <a:solidFill>
                  <a:srgbClr val="C00000"/>
                </a:solidFill>
              </a:rPr>
              <a:t> </a:t>
            </a:r>
            <a:r>
              <a:rPr lang="ru-RU" sz="1400" b="1" i="1" spc="-7" dirty="0">
                <a:solidFill>
                  <a:srgbClr val="C00000"/>
                </a:solidFill>
              </a:rPr>
              <a:t>УЧАСТНИКАМИ</a:t>
            </a:r>
            <a:r>
              <a:rPr lang="ru-RU" sz="1400" b="1" i="1" spc="29" dirty="0">
                <a:solidFill>
                  <a:srgbClr val="C00000"/>
                </a:solidFill>
              </a:rPr>
              <a:t> </a:t>
            </a:r>
            <a:r>
              <a:rPr lang="ru-RU" sz="1400" b="1" i="1" spc="-7" dirty="0">
                <a:solidFill>
                  <a:srgbClr val="C00000"/>
                </a:solidFill>
              </a:rPr>
              <a:t>ОБРАЗОВАТЕЛЬНЫХ</a:t>
            </a:r>
            <a:endParaRPr lang="ru-RU" sz="1400" spc="-1" dirty="0"/>
          </a:p>
          <a:p>
            <a:pPr marL="12600" algn="just">
              <a:spcBef>
                <a:spcPts val="105"/>
              </a:spcBef>
            </a:pPr>
            <a:r>
              <a:rPr lang="ru-RU" sz="1400" b="1" i="1" spc="-7" dirty="0" smtClean="0">
                <a:solidFill>
                  <a:srgbClr val="C00000"/>
                </a:solidFill>
              </a:rPr>
              <a:t>ОТНОШЕНИЙ </a:t>
            </a:r>
            <a:r>
              <a:rPr lang="ru-RU" sz="1400" b="1" i="1" spc="-7" dirty="0" smtClean="0">
                <a:solidFill>
                  <a:srgbClr val="001F5F"/>
                </a:solidFill>
              </a:rPr>
              <a:t>выступает </a:t>
            </a:r>
            <a:r>
              <a:rPr lang="ru-RU" sz="1400" b="1" i="1" spc="-7" dirty="0">
                <a:solidFill>
                  <a:srgbClr val="001F5F"/>
                </a:solidFill>
              </a:rPr>
              <a:t>проектирование </a:t>
            </a:r>
            <a:r>
              <a:rPr lang="ru-RU" sz="1400" b="1" i="1" spc="-7" dirty="0" smtClean="0">
                <a:solidFill>
                  <a:srgbClr val="001F5F"/>
                </a:solidFill>
              </a:rPr>
              <a:t>социальных ситуаций </a:t>
            </a:r>
            <a:r>
              <a:rPr lang="ru-RU" sz="1400" b="1" i="1" spc="-7" dirty="0">
                <a:solidFill>
                  <a:srgbClr val="001F5F"/>
                </a:solidFill>
              </a:rPr>
              <a:t>развития русскоязычного ребенка с использованием средств национальной </a:t>
            </a:r>
            <a:r>
              <a:rPr lang="ru-RU" sz="1400" b="1" i="1" spc="-7" dirty="0" smtClean="0">
                <a:solidFill>
                  <a:srgbClr val="001F5F"/>
                </a:solidFill>
              </a:rPr>
              <a:t>культуры,</a:t>
            </a:r>
            <a:r>
              <a:rPr lang="ru-RU" sz="1400" b="1" i="1" spc="-1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12" dirty="0" smtClean="0">
                <a:solidFill>
                  <a:srgbClr val="001F5F"/>
                </a:solidFill>
                <a:latin typeface="Arial"/>
              </a:rPr>
              <a:t>обеспечивающих</a:t>
            </a:r>
            <a:r>
              <a:rPr lang="ru-RU" sz="1400" b="1" i="1" strike="noStrike" spc="-7" dirty="0" smtClean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успешную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12" dirty="0">
                <a:solidFill>
                  <a:srgbClr val="001F5F"/>
                </a:solidFill>
                <a:latin typeface="Arial"/>
              </a:rPr>
              <a:t>социализацию,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 мотивацию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 и</a:t>
            </a:r>
            <a:r>
              <a:rPr lang="ru-RU" sz="1400" b="1" i="1" strike="noStrike" spc="4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12" dirty="0">
                <a:solidFill>
                  <a:srgbClr val="001F5F"/>
                </a:solidFill>
                <a:latin typeface="Arial"/>
              </a:rPr>
              <a:t>поддержку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 индивидуальности 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детей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12" dirty="0">
                <a:solidFill>
                  <a:srgbClr val="001F5F"/>
                </a:solidFill>
                <a:latin typeface="Arial"/>
              </a:rPr>
              <a:t>через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 общение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 на</a:t>
            </a:r>
            <a:r>
              <a:rPr lang="ru-RU" sz="1400" b="1" i="1" strike="noStrike" spc="4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языке</a:t>
            </a:r>
            <a:r>
              <a:rPr lang="ru-RU" sz="1400" b="1" i="1" strike="noStrike" spc="4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татарского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12" dirty="0">
                <a:solidFill>
                  <a:srgbClr val="001F5F"/>
                </a:solidFill>
                <a:latin typeface="Arial"/>
              </a:rPr>
              <a:t>народа,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в</a:t>
            </a:r>
            <a:r>
              <a:rPr lang="ru-RU" sz="1400" b="1" i="1" strike="noStrike" spc="4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том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числе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 с</a:t>
            </a:r>
            <a:r>
              <a:rPr lang="ru-RU" sz="1400" b="1" i="1" strike="noStrike" spc="384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представителями 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12" dirty="0">
                <a:solidFill>
                  <a:srgbClr val="001F5F"/>
                </a:solidFill>
                <a:latin typeface="Arial"/>
              </a:rPr>
              <a:t>других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 национальностей,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народную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12" dirty="0">
                <a:solidFill>
                  <a:srgbClr val="001F5F"/>
                </a:solidFill>
                <a:latin typeface="Arial"/>
              </a:rPr>
              <a:t>игру,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 познание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родного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края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 и</a:t>
            </a:r>
            <a:r>
              <a:rPr lang="ru-RU" sz="1400" b="1" i="1" strike="noStrike" spc="4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другие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формы 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активности.</a:t>
            </a:r>
            <a:endParaRPr lang="ru-RU" sz="1400" b="0" strike="noStrike" spc="-1" dirty="0">
              <a:latin typeface="Arial"/>
            </a:endParaRPr>
          </a:p>
          <a:p>
            <a:pPr marL="12600">
              <a:lnSpc>
                <a:spcPct val="100000"/>
              </a:lnSpc>
            </a:pPr>
            <a:r>
              <a:rPr lang="ru-RU" sz="1400" b="1" i="1" strike="noStrike" spc="-7" dirty="0">
                <a:solidFill>
                  <a:srgbClr val="C00000"/>
                </a:solidFill>
                <a:latin typeface="Arial"/>
              </a:rPr>
              <a:t>ЗАДАЧИ</a:t>
            </a:r>
            <a:r>
              <a:rPr lang="ru-RU" sz="1400" b="1" i="1" strike="noStrike" spc="12" dirty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C00000"/>
                </a:solidFill>
                <a:latin typeface="Arial"/>
              </a:rPr>
              <a:t>ЧАСТИ</a:t>
            </a:r>
            <a:r>
              <a:rPr lang="ru-RU" sz="1400" b="1" i="1" strike="noStrike" spc="18" dirty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400" b="1" i="1" strike="noStrike" spc="-1" dirty="0">
                <a:solidFill>
                  <a:srgbClr val="C00000"/>
                </a:solidFill>
                <a:latin typeface="Arial"/>
              </a:rPr>
              <a:t>ПРОГРАММЫ,</a:t>
            </a:r>
            <a:r>
              <a:rPr lang="ru-RU" sz="1400" b="1" i="1" strike="noStrike" spc="-15" dirty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C00000"/>
                </a:solidFill>
                <a:latin typeface="Arial"/>
              </a:rPr>
              <a:t>ФОРМИРУЕМОЙ</a:t>
            </a:r>
            <a:r>
              <a:rPr lang="ru-RU" sz="1400" b="1" i="1" strike="noStrike" spc="4" dirty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C00000"/>
                </a:solidFill>
                <a:latin typeface="Arial"/>
              </a:rPr>
              <a:t>УЧАСТНИКАМИ</a:t>
            </a:r>
            <a:r>
              <a:rPr lang="ru-RU" sz="1400" b="1" i="1" strike="noStrike" spc="32" dirty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C00000"/>
                </a:solidFill>
                <a:latin typeface="Arial"/>
              </a:rPr>
              <a:t>ОБРАЗОВАТЕЛЬНЫХ </a:t>
            </a:r>
            <a:r>
              <a:rPr lang="ru-RU" sz="1400" b="1" i="1" strike="noStrike" spc="-375" dirty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C00000"/>
                </a:solidFill>
                <a:latin typeface="Arial"/>
              </a:rPr>
              <a:t>ОТНОШЕНИЙ </a:t>
            </a:r>
            <a:r>
              <a:rPr lang="ru-RU" sz="1400" b="1" i="1" strike="noStrike" spc="-1" dirty="0">
                <a:solidFill>
                  <a:srgbClr val="C00000"/>
                </a:solidFill>
                <a:latin typeface="Arial"/>
              </a:rPr>
              <a:t>:</a:t>
            </a:r>
            <a:endParaRPr lang="ru-RU" sz="1400" b="0" strike="noStrike" spc="-1" dirty="0">
              <a:latin typeface="Arial"/>
            </a:endParaRPr>
          </a:p>
          <a:p>
            <a:pPr marL="355680" indent="-342720">
              <a:lnSpc>
                <a:spcPct val="100000"/>
              </a:lnSpc>
              <a:spcBef>
                <a:spcPts val="340"/>
              </a:spcBef>
              <a:buClr>
                <a:srgbClr val="001F5F"/>
              </a:buClr>
              <a:buFont typeface="Arial"/>
              <a:buChar char="•"/>
            </a:pP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создание благоприятных условий для освоения татарского 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языка и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сохранения 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государственных 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языков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Республики Татарстан, развития межэтнической культуры, </a:t>
            </a:r>
            <a:r>
              <a:rPr lang="ru-RU" sz="1400" b="1" i="1" strike="noStrike" spc="-375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коммуникативных способностей каждого воспитанника 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как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субъекта 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взаимоотношений</a:t>
            </a:r>
            <a:r>
              <a:rPr lang="ru-RU" sz="1400" b="1" i="1" strike="noStrike" spc="-5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с</a:t>
            </a:r>
            <a:r>
              <a:rPr lang="ru-RU" sz="1400" b="1" i="1" strike="noStrike" spc="-1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представителями</a:t>
            </a:r>
            <a:r>
              <a:rPr lang="ru-RU" sz="1400" b="1" i="1" strike="noStrike" spc="-5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12" dirty="0">
                <a:solidFill>
                  <a:srgbClr val="001F5F"/>
                </a:solidFill>
                <a:latin typeface="Arial"/>
              </a:rPr>
              <a:t>других 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национальностей;</a:t>
            </a:r>
            <a:endParaRPr lang="ru-RU" sz="1400" b="0" strike="noStrike" spc="-1" dirty="0">
              <a:latin typeface="Arial"/>
            </a:endParaRPr>
          </a:p>
          <a:p>
            <a:pPr marL="355680" indent="-342720">
              <a:lnSpc>
                <a:spcPct val="100000"/>
              </a:lnSpc>
              <a:spcBef>
                <a:spcPts val="334"/>
              </a:spcBef>
              <a:buClr>
                <a:srgbClr val="001F5F"/>
              </a:buClr>
              <a:buFont typeface="Arial"/>
              <a:buChar char="•"/>
            </a:pP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обеспечение</a:t>
            </a:r>
            <a:r>
              <a:rPr lang="ru-RU" sz="1400" b="1" i="1" strike="noStrike" spc="-46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преемственности</a:t>
            </a:r>
            <a:r>
              <a:rPr lang="ru-RU" sz="1400" b="1" i="1" strike="noStrike" spc="-46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целей,</a:t>
            </a:r>
            <a:r>
              <a:rPr lang="ru-RU" sz="1400" b="1" i="1" strike="noStrike" spc="-4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задач</a:t>
            </a:r>
            <a:r>
              <a:rPr lang="ru-RU" sz="1400" b="1" i="1" strike="noStrike" spc="-2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и</a:t>
            </a:r>
            <a:r>
              <a:rPr lang="ru-RU" sz="1400" b="1" i="1" strike="noStrike" spc="-1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содержания</a:t>
            </a:r>
            <a:r>
              <a:rPr lang="ru-RU" sz="1400" b="1" i="1" strike="noStrike" spc="-4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дошкольного</a:t>
            </a:r>
            <a:r>
              <a:rPr lang="ru-RU" sz="1400" b="1" i="1" strike="noStrike" spc="1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и</a:t>
            </a:r>
            <a:r>
              <a:rPr lang="ru-RU" sz="1400" b="1" i="1" strike="noStrike" spc="-1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начального</a:t>
            </a:r>
            <a:endParaRPr lang="ru-RU" sz="1400" b="0" strike="noStrike" spc="-1" dirty="0">
              <a:latin typeface="Arial"/>
            </a:endParaRPr>
          </a:p>
          <a:p>
            <a:pPr marL="355680">
              <a:lnSpc>
                <a:spcPct val="100000"/>
              </a:lnSpc>
            </a:pP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общего</a:t>
            </a:r>
            <a:r>
              <a:rPr lang="ru-RU" sz="1400" b="1" i="1" strike="noStrike" spc="-1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образования</a:t>
            </a:r>
            <a:r>
              <a:rPr lang="ru-RU" sz="1400" b="1" i="1" strike="noStrike" spc="-3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в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области</a:t>
            </a:r>
            <a:r>
              <a:rPr lang="ru-RU" sz="1400" b="1" i="1" strike="noStrike" spc="-2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казаневедения</a:t>
            </a:r>
            <a:r>
              <a:rPr lang="ru-RU" sz="1400" b="1" i="1" strike="noStrike" spc="-66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(краеведения);</a:t>
            </a:r>
            <a:endParaRPr lang="ru-RU" sz="1400" b="0" strike="noStrike" spc="-1" dirty="0">
              <a:latin typeface="Arial"/>
            </a:endParaRPr>
          </a:p>
          <a:p>
            <a:pPr marL="355680" indent="-342720" algn="just">
              <a:lnSpc>
                <a:spcPct val="100000"/>
              </a:lnSpc>
              <a:spcBef>
                <a:spcPts val="340"/>
              </a:spcBef>
              <a:buClr>
                <a:srgbClr val="001F5F"/>
              </a:buClr>
              <a:buFont typeface="Arial"/>
              <a:buChar char="•"/>
            </a:pP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объединение обучения 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и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воспитания 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в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целостный образовательный процесс 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на </a:t>
            </a:r>
            <a:r>
              <a:rPr lang="ru-RU" sz="1400" b="1" i="1" strike="noStrike" spc="-375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основе духовно-нравственных 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и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культурных ценностей татарского 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и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русского </a:t>
            </a:r>
            <a:r>
              <a:rPr lang="ru-RU" sz="1400" b="1" i="1" strike="noStrike" spc="-375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народов;</a:t>
            </a:r>
            <a:endParaRPr lang="ru-RU" sz="1400" b="0" strike="noStrike" spc="-1" dirty="0">
              <a:latin typeface="Arial"/>
            </a:endParaRPr>
          </a:p>
          <a:p>
            <a:pPr marL="355680" indent="-342720">
              <a:lnSpc>
                <a:spcPct val="100000"/>
              </a:lnSpc>
              <a:spcBef>
                <a:spcPts val="334"/>
              </a:spcBef>
              <a:buClr>
                <a:srgbClr val="001F5F"/>
              </a:buClr>
              <a:buFont typeface="Arial"/>
              <a:buChar char="•"/>
            </a:pPr>
            <a:r>
              <a:rPr lang="ru-RU" sz="1400" b="0" strike="noStrike" spc="-1" dirty="0">
                <a:solidFill>
                  <a:srgbClr val="000000"/>
                </a:solidFill>
                <a:latin typeface="Arial"/>
              </a:rPr>
              <a:t>	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формирование социокультурной среды, соответствующей 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возрастным и </a:t>
            </a:r>
            <a:r>
              <a:rPr lang="ru-RU" sz="1400" b="1" i="1" strike="noStrike" spc="4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индивидуальным особенностям детей, 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с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учетом 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национальных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особенностей </a:t>
            </a:r>
            <a:r>
              <a:rPr lang="ru-RU" sz="1400" b="1" i="1" strike="noStrike" spc="-375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региона;</a:t>
            </a:r>
            <a:endParaRPr lang="ru-RU" sz="1400" b="0" strike="noStrike" spc="-1" dirty="0">
              <a:latin typeface="Arial"/>
            </a:endParaRPr>
          </a:p>
          <a:p>
            <a:pPr marL="403920" indent="-391320">
              <a:lnSpc>
                <a:spcPct val="100000"/>
              </a:lnSpc>
              <a:spcBef>
                <a:spcPts val="340"/>
              </a:spcBef>
              <a:buClr>
                <a:srgbClr val="001F5F"/>
              </a:buClr>
              <a:buFont typeface="Arial"/>
              <a:buChar char="•"/>
            </a:pP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обеспечение</a:t>
            </a:r>
            <a:r>
              <a:rPr lang="ru-RU" sz="1400" b="1" i="1" strike="noStrike" spc="-5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психолого-педагогической</a:t>
            </a:r>
            <a:r>
              <a:rPr lang="ru-RU" sz="1400" b="1" i="1" strike="noStrike" spc="-5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поддержки</a:t>
            </a:r>
            <a:r>
              <a:rPr lang="ru-RU" sz="1400" b="1" i="1" strike="noStrike" spc="-3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семьи</a:t>
            </a:r>
            <a:r>
              <a:rPr lang="ru-RU" sz="1400" b="1" i="1" strike="noStrike" spc="-15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и</a:t>
            </a:r>
            <a:r>
              <a:rPr lang="ru-RU" sz="1400" b="1" i="1" strike="noStrike" spc="-15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повышение</a:t>
            </a:r>
            <a:endParaRPr lang="ru-RU" sz="1400" b="0" strike="noStrike" spc="-1" dirty="0">
              <a:latin typeface="Arial"/>
            </a:endParaRPr>
          </a:p>
          <a:p>
            <a:pPr marL="355680">
              <a:lnSpc>
                <a:spcPct val="100000"/>
              </a:lnSpc>
            </a:pP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компетентности родителей 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(законных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представителей) 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в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вопросах семейного </a:t>
            </a:r>
            <a:r>
              <a:rPr lang="ru-RU" sz="1400" b="1" i="1" strike="noStrike" spc="-375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воспитания,</a:t>
            </a:r>
            <a:r>
              <a:rPr lang="ru-RU" sz="1400" b="1" i="1" strike="noStrike" spc="-3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в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оценке</a:t>
            </a:r>
            <a:r>
              <a:rPr lang="ru-RU" sz="1400" b="1" i="1" strike="noStrike" spc="-3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1" dirty="0">
                <a:solidFill>
                  <a:srgbClr val="001F5F"/>
                </a:solidFill>
                <a:latin typeface="Arial"/>
              </a:rPr>
              <a:t>качества</a:t>
            </a:r>
            <a:r>
              <a:rPr lang="ru-RU" sz="1400" b="1" i="1" strike="noStrike" spc="-21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образовательных</a:t>
            </a:r>
            <a:r>
              <a:rPr lang="ru-RU" sz="1400" b="1" i="1" strike="noStrike" spc="-32" dirty="0">
                <a:solidFill>
                  <a:srgbClr val="001F5F"/>
                </a:solidFill>
                <a:latin typeface="Arial"/>
              </a:rPr>
              <a:t> </a:t>
            </a:r>
            <a:r>
              <a:rPr lang="ru-RU" sz="1400" b="1" i="1" strike="noStrike" spc="-7" dirty="0">
                <a:solidFill>
                  <a:srgbClr val="001F5F"/>
                </a:solidFill>
                <a:latin typeface="Arial"/>
              </a:rPr>
              <a:t>процессов.</a:t>
            </a:r>
            <a:endParaRPr lang="ru-RU" sz="1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8567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</TotalTime>
  <Words>1298</Words>
  <Application>Microsoft Office PowerPoint</Application>
  <PresentationFormat>Экран (4:3)</PresentationFormat>
  <Paragraphs>122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19</vt:i4>
      </vt:variant>
    </vt:vector>
  </HeadingPairs>
  <TitlesOfParts>
    <vt:vector size="33" baseType="lpstr">
      <vt:lpstr>Andale Sans UI</vt:lpstr>
      <vt:lpstr>Arial</vt:lpstr>
      <vt:lpstr>Calibri</vt:lpstr>
      <vt:lpstr>DejaVu Sans</vt:lpstr>
      <vt:lpstr>OpenSymbol</vt:lpstr>
      <vt:lpstr>Symbol</vt:lpstr>
      <vt:lpstr>Tahoma</vt:lpstr>
      <vt:lpstr>Times New Roman</vt:lpstr>
      <vt:lpstr>Times New Roman CYR</vt:lpstr>
      <vt:lpstr>Wingdings</vt:lpstr>
      <vt:lpstr>Office Theme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Вовлечение родителей в образовательный процесс  детского сада</dc:title>
  <dc:subject/>
  <dc:creator>madou152</dc:creator>
  <dc:description/>
  <cp:lastModifiedBy>ilmera7</cp:lastModifiedBy>
  <cp:revision>18</cp:revision>
  <dcterms:created xsi:type="dcterms:W3CDTF">2021-02-25T19:57:08Z</dcterms:created>
  <dcterms:modified xsi:type="dcterms:W3CDTF">2021-03-19T11:20:59Z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yperlinksChanged">
    <vt:bool>false</vt:bool>
  </property>
  <property fmtid="{D5CDD505-2E9C-101B-9397-08002B2CF9AE}" pid="3" name="LinksUpToDate">
    <vt:bool>false</vt:bool>
  </property>
  <property fmtid="{D5CDD505-2E9C-101B-9397-08002B2CF9AE}" pid="4" name="PresentationFormat">
    <vt:lpwstr>On-screen Show (4:3)</vt:lpwstr>
  </property>
  <property fmtid="{D5CDD505-2E9C-101B-9397-08002B2CF9AE}" pid="5" name="ScaleCrop">
    <vt:bool>false</vt:bool>
  </property>
  <property fmtid="{D5CDD505-2E9C-101B-9397-08002B2CF9AE}" pid="6" name="ShareDoc">
    <vt:bool>false</vt:bool>
  </property>
</Properties>
</file>